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70" r:id="rId9"/>
    <p:sldId id="262" r:id="rId10"/>
    <p:sldId id="265" r:id="rId11"/>
    <p:sldId id="263" r:id="rId12"/>
    <p:sldId id="264" r:id="rId13"/>
    <p:sldId id="266" r:id="rId14"/>
    <p:sldId id="267" r:id="rId15"/>
    <p:sldId id="268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6C1F-6803-4850-942F-257602C6BCFC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F30F-37F1-44F6-B82E-6A3C25FD1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24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6C1F-6803-4850-942F-257602C6BCFC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F30F-37F1-44F6-B82E-6A3C25FD1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29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6C1F-6803-4850-942F-257602C6BCFC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F30F-37F1-44F6-B82E-6A3C25FD1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92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6C1F-6803-4850-942F-257602C6BCFC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F30F-37F1-44F6-B82E-6A3C25FD1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72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6C1F-6803-4850-942F-257602C6BCFC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F30F-37F1-44F6-B82E-6A3C25FD1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77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6C1F-6803-4850-942F-257602C6BCFC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F30F-37F1-44F6-B82E-6A3C25FD1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430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6C1F-6803-4850-942F-257602C6BCFC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F30F-37F1-44F6-B82E-6A3C25FD1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02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6C1F-6803-4850-942F-257602C6BCFC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F30F-37F1-44F6-B82E-6A3C25FD1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87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6C1F-6803-4850-942F-257602C6BCFC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F30F-37F1-44F6-B82E-6A3C25FD1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52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6C1F-6803-4850-942F-257602C6BCFC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F30F-37F1-44F6-B82E-6A3C25FD1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57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6C1F-6803-4850-942F-257602C6BCFC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F30F-37F1-44F6-B82E-6A3C25FD1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66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66C1F-6803-4850-942F-257602C6BCFC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9F30F-37F1-44F6-B82E-6A3C25FD1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0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file:///C:\Users\steve.boronski\Dropbox\Prince2\NewCaseStudy\PIP-The%20Right%20Document%20Set\ACE-Risk%20Management%20Strategy.doc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steve.boronski\Dropbox\Prince2\NewCaseStudy\PIP-The%20Right%20Document%20Set\ACE-Risk%20Management%20Strategy.doc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steve.boronski\Dropbox\Prince2\NewCaseStudy\PIP-The%20Right%20Document%20Set\PIP-Issue%20Report.doc" TargetMode="External"/><Relationship Id="rId2" Type="http://schemas.openxmlformats.org/officeDocument/2006/relationships/hyperlink" Target="file:///C:\Users\steve.boronski\Dropbox\Prince2\NewCaseStudy\PIP-The%20Right%20Document%20Set\ACE-Risk%20Management%20Strategy.doc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hyperlink" Target="file:///C:\Users\steve.boronski\Dropbox\Prince2\NewCaseStudy\PIP-The%20Right%20Document%20Set\ACE-Risk%20Management%20Strategy.doc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steve.boronski\Dropbox\Prince2\NewCaseStudy\PIP-The%20Right%20Document%20Set\ACE-DailyLog.xls" TargetMode="External"/><Relationship Id="rId2" Type="http://schemas.openxmlformats.org/officeDocument/2006/relationships/hyperlink" Target="file:///C:\Users\steve.boronski\Dropbox\Prince2\NewCaseStudy\PIP-The%20Right%20Document%20Set\PIP-Issue%20Report.doc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steve.boronski\Dropbox\Prince2\NewCaseStudy\PIP-The%20Right%20Document%20Set\ACE-Risk%20Management%20Strategy.doc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steve.boronski\Dropbox\Prince2\NewCaseStudy\PIP-The%20Right%20Document%20Set\ACE-Initiation%20Stage%20Plan.doc" TargetMode="External"/><Relationship Id="rId2" Type="http://schemas.openxmlformats.org/officeDocument/2006/relationships/hyperlink" Target="file:///C:\Users\steve.boronski\Dropbox\Prince2\NewCaseStudy\PIP-The%20Right%20Document%20Set\ACE-Project%20Brief.doc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steve.boronski\Dropbox\Prince2\NewCaseStudy\PIP-The%20Right%20Document%20Set\ACE-Project%20Brief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slide" Target="slide15.xml"/><Relationship Id="rId3" Type="http://schemas.openxmlformats.org/officeDocument/2006/relationships/slide" Target="slide12.xml"/><Relationship Id="rId7" Type="http://schemas.openxmlformats.org/officeDocument/2006/relationships/slide" Target="slide4.xml"/><Relationship Id="rId12" Type="http://schemas.openxmlformats.org/officeDocument/2006/relationships/slide" Target="slide13.xml"/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8.xml"/><Relationship Id="rId11" Type="http://schemas.openxmlformats.org/officeDocument/2006/relationships/slide" Target="slide10.xml"/><Relationship Id="rId5" Type="http://schemas.openxmlformats.org/officeDocument/2006/relationships/slide" Target="slide11.xml"/><Relationship Id="rId10" Type="http://schemas.openxmlformats.org/officeDocument/2006/relationships/image" Target="../media/image2.jpg"/><Relationship Id="rId4" Type="http://schemas.openxmlformats.org/officeDocument/2006/relationships/slide" Target="slide7.xml"/><Relationship Id="rId9" Type="http://schemas.openxmlformats.org/officeDocument/2006/relationships/slide" Target="slide5.xml"/><Relationship Id="rId14" Type="http://schemas.openxmlformats.org/officeDocument/2006/relationships/slide" Target="slide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steve.boronski\Dropbox\Prince2\NewCaseStudy\PIP-The%20Right%20Document%20Set\ACE-Lessons%20Log.xls" TargetMode="External"/><Relationship Id="rId7" Type="http://schemas.openxmlformats.org/officeDocument/2006/relationships/hyperlink" Target="file:///C:\Users\steve.boronski\Dropbox\Prince2\NewCaseStudy\PIP-The%20Right%20Document%20Set\ACE-Initiation%20Stage%20Plan.doc" TargetMode="External"/><Relationship Id="rId2" Type="http://schemas.openxmlformats.org/officeDocument/2006/relationships/hyperlink" Target="file:///C:\Users\steve.boronski\Dropbox\Prince2\NewCaseStudy\PIP-The%20Right%20Document%20Set\ACE-DailyLog.xls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file:///C:\Users\steve.boronski\Dropbox\Prince2\NewCaseStudy\PIP-The%20Right%20Document%20Set\ACE-Project%20Brief.doc" TargetMode="External"/><Relationship Id="rId5" Type="http://schemas.openxmlformats.org/officeDocument/2006/relationships/hyperlink" Target="file:///C:\Users\steve.boronski\Dropbox\Prince2\NewCaseStudy\PIP-The%20Right%20Document%20Set\ACE-Project%20Product%20Description.doc" TargetMode="External"/><Relationship Id="rId4" Type="http://schemas.openxmlformats.org/officeDocument/2006/relationships/hyperlink" Target="file:///C:\Users\steve.boronski\Dropbox\Prince2\NewCaseStudy\PIP-The%20Right%20Document%20Set\ACE-outline%20Business%20Case.do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hyperlink" Target="file:///C:\Users\steve.boronski\Dropbox\Prince2\NewCaseStudy\PIP-The%20Right%20Document%20Set\ACE-Risk%20Management%20Strategy.doc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file:///C:\Users\steve.boronski\Dropbox\Prince2\NewCaseStudy\PIP-The%20Right%20Document%20Set\ACE-R-DailyLog-After%20IP.xl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steve.boronski\Dropbox\Prince2\NewCaseStudy\PIP-The%20Right%20Document%20Set\ACE-Risk%20Management%20Strategy.doc" TargetMode="External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steve.boronski\Dropbox\Prince2\NewCaseStudy\PIP-The%20Right%20Document%20Set\PIP-Issue%20Report.doc" TargetMode="External"/><Relationship Id="rId2" Type="http://schemas.openxmlformats.org/officeDocument/2006/relationships/hyperlink" Target="file:///C:\Users\steve.boronski\Dropbox\Prince2\NewCaseStudy\PIP-The%20Right%20Document%20Set\ACE-Risk%20Management%20Strategy.doc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PRINCE </a:t>
            </a:r>
            <a:r>
              <a:rPr lang="en-GB" dirty="0" smtClean="0"/>
              <a:t>Full Lifecycle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 walkthrough of a simple project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40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Managing the </a:t>
            </a:r>
            <a:r>
              <a:rPr lang="en-GB" dirty="0" smtClean="0"/>
              <a:t>Marketing Plan </a:t>
            </a:r>
            <a:r>
              <a:rPr lang="en-GB" dirty="0" smtClean="0"/>
              <a:t>P</a:t>
            </a:r>
            <a:r>
              <a:rPr lang="en-GB" dirty="0" smtClean="0"/>
              <a:t>roduct </a:t>
            </a:r>
            <a:r>
              <a:rPr lang="en-GB" dirty="0" smtClean="0"/>
              <a:t>Delivery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51655" y="4850268"/>
            <a:ext cx="165635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Agree the Work</a:t>
            </a:r>
          </a:p>
          <a:p>
            <a:pPr algn="ctr"/>
            <a:r>
              <a:rPr lang="en-GB" dirty="0" smtClean="0"/>
              <a:t>Package</a:t>
            </a:r>
          </a:p>
        </p:txBody>
      </p:sp>
      <p:sp>
        <p:nvSpPr>
          <p:cNvPr id="4" name="Action Button: Document 3">
            <a:hlinkClick r:id="rId2" action="ppaction://hlinkfile" highlightClick="1"/>
          </p:cNvPr>
          <p:cNvSpPr/>
          <p:nvPr/>
        </p:nvSpPr>
        <p:spPr>
          <a:xfrm>
            <a:off x="1195609" y="3578281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Work Package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476046" y="4850268"/>
            <a:ext cx="1889620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 Execute the Work</a:t>
            </a:r>
          </a:p>
          <a:p>
            <a:pPr algn="ctr"/>
            <a:r>
              <a:rPr lang="en-GB" dirty="0" smtClean="0"/>
              <a:t>Package</a:t>
            </a:r>
          </a:p>
        </p:txBody>
      </p:sp>
      <p:sp>
        <p:nvSpPr>
          <p:cNvPr id="6" name="Action Button: Document 5">
            <a:hlinkClick r:id="rId2" action="ppaction://hlinkfile" highlightClick="1"/>
          </p:cNvPr>
          <p:cNvSpPr/>
          <p:nvPr/>
        </p:nvSpPr>
        <p:spPr>
          <a:xfrm>
            <a:off x="3655234" y="3627681"/>
            <a:ext cx="1440160" cy="432048"/>
          </a:xfrm>
          <a:prstGeom prst="actionButtonDocumen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Checkpoint Report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118934" y="4828285"/>
            <a:ext cx="2065117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Deliver a completed</a:t>
            </a:r>
          </a:p>
          <a:p>
            <a:pPr algn="ctr"/>
            <a:r>
              <a:rPr lang="en-GB" dirty="0" smtClean="0"/>
              <a:t>Work Package</a:t>
            </a:r>
          </a:p>
        </p:txBody>
      </p:sp>
      <p:sp>
        <p:nvSpPr>
          <p:cNvPr id="8" name="Action Button: Document 7">
            <a:hlinkClick r:id="rId2" action="ppaction://hlinkfile" highlightClick="1"/>
          </p:cNvPr>
          <p:cNvSpPr/>
          <p:nvPr/>
        </p:nvSpPr>
        <p:spPr>
          <a:xfrm>
            <a:off x="6431413" y="3627681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Completed Work Package</a:t>
            </a:r>
            <a:endParaRPr lang="en-GB" sz="1200" dirty="0"/>
          </a:p>
        </p:txBody>
      </p:sp>
      <p:sp>
        <p:nvSpPr>
          <p:cNvPr id="17" name="Striped Right Arrow 16"/>
          <p:cNvSpPr/>
          <p:nvPr/>
        </p:nvSpPr>
        <p:spPr>
          <a:xfrm rot="5400000">
            <a:off x="1650975" y="4305783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Striped Right Arrow 17"/>
          <p:cNvSpPr/>
          <p:nvPr/>
        </p:nvSpPr>
        <p:spPr>
          <a:xfrm rot="16200000" flipV="1">
            <a:off x="4103084" y="4344054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Striped Right Arrow 19"/>
          <p:cNvSpPr/>
          <p:nvPr/>
        </p:nvSpPr>
        <p:spPr>
          <a:xfrm rot="10800000" flipH="1" flipV="1">
            <a:off x="2811923" y="5065421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Striped Right Arrow 24"/>
          <p:cNvSpPr/>
          <p:nvPr/>
        </p:nvSpPr>
        <p:spPr>
          <a:xfrm rot="10800000" flipH="1" flipV="1">
            <a:off x="5472100" y="5065421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Striped Right Arrow 25"/>
          <p:cNvSpPr/>
          <p:nvPr/>
        </p:nvSpPr>
        <p:spPr>
          <a:xfrm rot="16200000" flipV="1">
            <a:off x="6886777" y="4352356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ction Button: Document 26">
            <a:hlinkClick r:id="rId2" action="ppaction://hlinkfile" highlightClick="1"/>
          </p:cNvPr>
          <p:cNvSpPr/>
          <p:nvPr/>
        </p:nvSpPr>
        <p:spPr>
          <a:xfrm>
            <a:off x="1213937" y="5611848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Product Description</a:t>
            </a:r>
            <a:endParaRPr lang="en-GB" sz="1200" dirty="0"/>
          </a:p>
        </p:txBody>
      </p:sp>
      <p:sp>
        <p:nvSpPr>
          <p:cNvPr id="28" name="Action Button: Document 27">
            <a:hlinkClick r:id="rId2" action="ppaction://hlinkfile" highlightClick="1"/>
          </p:cNvPr>
          <p:cNvSpPr/>
          <p:nvPr/>
        </p:nvSpPr>
        <p:spPr>
          <a:xfrm>
            <a:off x="3673562" y="5589240"/>
            <a:ext cx="1440160" cy="432048"/>
          </a:xfrm>
          <a:prstGeom prst="actionButtonDocumen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Quality Register</a:t>
            </a:r>
            <a:endParaRPr lang="en-GB" sz="1200" dirty="0"/>
          </a:p>
        </p:txBody>
      </p:sp>
      <p:pic>
        <p:nvPicPr>
          <p:cNvPr id="1026" name="Picture 2" descr="C:\Users\steve.boronski\AppData\Local\Microsoft\Windows\Temporary Internet Files\Content.IE5\P71X3UZE\MP90044849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375" y="2220712"/>
            <a:ext cx="1812433" cy="1208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1027" name="Picture 3" descr="C:\Users\steve.boronski\AppData\Local\Microsoft\Windows\Temporary Internet Files\Content.IE5\0JTKJF8R\MC90023302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810" y="1976840"/>
            <a:ext cx="1575976" cy="16014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teve.boronski\AppData\Local\Microsoft\Windows\Temporary Internet Files\Content.IE5\P71X3UZE\MC900441510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205" y="1788664"/>
            <a:ext cx="1828572" cy="182857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858977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Final Stage Boundary for </a:t>
            </a:r>
            <a:r>
              <a:rPr lang="en-GB" dirty="0" smtClean="0"/>
              <a:t>APP </a:t>
            </a:r>
            <a:r>
              <a:rPr lang="en-GB" dirty="0" smtClean="0"/>
              <a:t>Project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641266"/>
            <a:ext cx="1985352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Plan the next Stage</a:t>
            </a:r>
          </a:p>
        </p:txBody>
      </p:sp>
      <p:sp>
        <p:nvSpPr>
          <p:cNvPr id="4" name="Action Button: Document 3">
            <a:hlinkClick r:id="rId2" action="ppaction://hlinkfile" highlightClick="1"/>
          </p:cNvPr>
          <p:cNvSpPr/>
          <p:nvPr/>
        </p:nvSpPr>
        <p:spPr>
          <a:xfrm>
            <a:off x="864974" y="2132856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Stage Plan</a:t>
            </a:r>
            <a:endParaRPr lang="en-GB" sz="1200" dirty="0"/>
          </a:p>
        </p:txBody>
      </p:sp>
      <p:sp>
        <p:nvSpPr>
          <p:cNvPr id="5" name="Action Button: Document 4">
            <a:hlinkClick r:id="rId2" action="ppaction://hlinkfile" highlightClick="1"/>
          </p:cNvPr>
          <p:cNvSpPr/>
          <p:nvPr/>
        </p:nvSpPr>
        <p:spPr>
          <a:xfrm>
            <a:off x="864974" y="2636912"/>
            <a:ext cx="1440160" cy="360040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Product Descriptions</a:t>
            </a:r>
            <a:endParaRPr lang="en-GB" sz="1200" dirty="0"/>
          </a:p>
        </p:txBody>
      </p:sp>
      <p:sp>
        <p:nvSpPr>
          <p:cNvPr id="6" name="Action Button: Document 5">
            <a:hlinkClick r:id="rId2" action="ppaction://hlinkfile" highlightClick="1"/>
          </p:cNvPr>
          <p:cNvSpPr/>
          <p:nvPr/>
        </p:nvSpPr>
        <p:spPr>
          <a:xfrm>
            <a:off x="883907" y="3068960"/>
            <a:ext cx="1440160" cy="360040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Configuration Item Records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447512" y="3573016"/>
            <a:ext cx="2412520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Update the Project Plan</a:t>
            </a:r>
          </a:p>
        </p:txBody>
      </p:sp>
      <p:sp>
        <p:nvSpPr>
          <p:cNvPr id="8" name="Action Button: Document 7">
            <a:hlinkClick r:id="rId2" action="ppaction://hlinkfile" highlightClick="1"/>
          </p:cNvPr>
          <p:cNvSpPr/>
          <p:nvPr/>
        </p:nvSpPr>
        <p:spPr>
          <a:xfrm>
            <a:off x="2914505" y="4064606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Project Plan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067663" y="4665602"/>
            <a:ext cx="2592569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Update the Business Case</a:t>
            </a:r>
          </a:p>
        </p:txBody>
      </p:sp>
      <p:sp>
        <p:nvSpPr>
          <p:cNvPr id="10" name="Action Button: Document 9">
            <a:hlinkClick r:id="rId2" action="ppaction://hlinkfile" highlightClick="1"/>
          </p:cNvPr>
          <p:cNvSpPr/>
          <p:nvPr/>
        </p:nvSpPr>
        <p:spPr>
          <a:xfrm>
            <a:off x="4624681" y="5157192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Business Case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104141" y="5733256"/>
            <a:ext cx="1796518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Report Stage End</a:t>
            </a:r>
          </a:p>
        </p:txBody>
      </p:sp>
      <p:sp>
        <p:nvSpPr>
          <p:cNvPr id="12" name="Action Button: Document 11">
            <a:hlinkClick r:id="rId2" action="ppaction://hlinkfile" highlightClick="1"/>
          </p:cNvPr>
          <p:cNvSpPr/>
          <p:nvPr/>
        </p:nvSpPr>
        <p:spPr>
          <a:xfrm>
            <a:off x="6263129" y="6224846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End Stage Report</a:t>
            </a:r>
            <a:endParaRPr lang="en-GB" sz="1200" dirty="0"/>
          </a:p>
        </p:txBody>
      </p:sp>
      <p:sp>
        <p:nvSpPr>
          <p:cNvPr id="13" name="Striped Right Arrow 12"/>
          <p:cNvSpPr/>
          <p:nvPr/>
        </p:nvSpPr>
        <p:spPr>
          <a:xfrm rot="3262402">
            <a:off x="2499416" y="2715663"/>
            <a:ext cx="1355204" cy="16064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Striped Right Arrow 13"/>
          <p:cNvSpPr/>
          <p:nvPr/>
        </p:nvSpPr>
        <p:spPr>
          <a:xfrm rot="3262402">
            <a:off x="4548895" y="4276651"/>
            <a:ext cx="677602" cy="16156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triped Right Arrow 14"/>
          <p:cNvSpPr/>
          <p:nvPr/>
        </p:nvSpPr>
        <p:spPr>
          <a:xfrm rot="3262402">
            <a:off x="6187343" y="5330029"/>
            <a:ext cx="677602" cy="16156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233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Controlling the Final Delivery Stage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4850268"/>
            <a:ext cx="1816459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Authorise a Work</a:t>
            </a:r>
          </a:p>
          <a:p>
            <a:pPr algn="ctr"/>
            <a:r>
              <a:rPr lang="en-GB" dirty="0" smtClean="0"/>
              <a:t>Package</a:t>
            </a:r>
          </a:p>
        </p:txBody>
      </p:sp>
      <p:sp>
        <p:nvSpPr>
          <p:cNvPr id="4" name="Action Button: Document 3">
            <a:hlinkClick r:id="rId2" action="ppaction://hlinkfile" highlightClick="1"/>
          </p:cNvPr>
          <p:cNvSpPr/>
          <p:nvPr/>
        </p:nvSpPr>
        <p:spPr>
          <a:xfrm>
            <a:off x="1140559" y="5661248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Work Package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635896" y="4850268"/>
            <a:ext cx="1569918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Review Work</a:t>
            </a:r>
          </a:p>
          <a:p>
            <a:pPr algn="ctr"/>
            <a:r>
              <a:rPr lang="en-GB" dirty="0" smtClean="0"/>
              <a:t>Package Status</a:t>
            </a:r>
          </a:p>
        </p:txBody>
      </p:sp>
      <p:sp>
        <p:nvSpPr>
          <p:cNvPr id="6" name="Action Button: Document 5">
            <a:hlinkClick r:id="rId2" action="ppaction://hlinkfile" highlightClick="1"/>
          </p:cNvPr>
          <p:cNvSpPr/>
          <p:nvPr/>
        </p:nvSpPr>
        <p:spPr>
          <a:xfrm>
            <a:off x="3681585" y="5661248"/>
            <a:ext cx="1440160" cy="432048"/>
          </a:xfrm>
          <a:prstGeom prst="actionButtonDocumen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Checkpoint Report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714579" y="4850268"/>
            <a:ext cx="2123594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Receive a completed</a:t>
            </a:r>
          </a:p>
          <a:p>
            <a:pPr algn="ctr"/>
            <a:r>
              <a:rPr lang="en-GB" dirty="0" smtClean="0"/>
              <a:t>Work Package</a:t>
            </a:r>
          </a:p>
        </p:txBody>
      </p:sp>
      <p:sp>
        <p:nvSpPr>
          <p:cNvPr id="8" name="Action Button: Document 7">
            <a:hlinkClick r:id="rId2" action="ppaction://hlinkfile" highlightClick="1"/>
          </p:cNvPr>
          <p:cNvSpPr/>
          <p:nvPr/>
        </p:nvSpPr>
        <p:spPr>
          <a:xfrm>
            <a:off x="6037103" y="5661248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Completed Work Package</a:t>
            </a:r>
            <a:endParaRPr lang="en-GB" sz="1200" dirty="0"/>
          </a:p>
        </p:txBody>
      </p:sp>
      <p:sp>
        <p:nvSpPr>
          <p:cNvPr id="9" name="Action Button: Document 8">
            <a:hlinkClick r:id="rId3" action="ppaction://hlinkfile" highlightClick="1"/>
          </p:cNvPr>
          <p:cNvSpPr/>
          <p:nvPr/>
        </p:nvSpPr>
        <p:spPr>
          <a:xfrm>
            <a:off x="8100392" y="3501008"/>
            <a:ext cx="720080" cy="432048"/>
          </a:xfrm>
          <a:prstGeom prst="actionButtonDocumen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Issue Report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7654" y="3393866"/>
            <a:ext cx="2183418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Capture and Examine</a:t>
            </a:r>
          </a:p>
          <a:p>
            <a:pPr algn="ctr"/>
            <a:r>
              <a:rPr lang="en-GB" dirty="0" smtClean="0"/>
              <a:t>Issues and Risks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56642" y="3401453"/>
            <a:ext cx="1422312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Review Stage</a:t>
            </a:r>
          </a:p>
          <a:p>
            <a:pPr algn="ctr"/>
            <a:r>
              <a:rPr lang="en-GB" dirty="0" smtClean="0"/>
              <a:t>Status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1085" y="3401453"/>
            <a:ext cx="1617494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Take Corrective</a:t>
            </a:r>
          </a:p>
          <a:p>
            <a:pPr algn="ctr"/>
            <a:r>
              <a:rPr lang="en-GB" dirty="0" smtClean="0"/>
              <a:t>Action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42371" y="1916832"/>
            <a:ext cx="1668534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Escalate</a:t>
            </a:r>
          </a:p>
          <a:p>
            <a:pPr algn="ctr"/>
            <a:r>
              <a:rPr lang="en-GB" dirty="0" smtClean="0"/>
              <a:t>Issues and Risks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47537" y="2064340"/>
            <a:ext cx="1803956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Report Highlights</a:t>
            </a:r>
          </a:p>
        </p:txBody>
      </p:sp>
      <p:sp>
        <p:nvSpPr>
          <p:cNvPr id="15" name="Action Button: Document 14">
            <a:hlinkClick r:id="rId3" action="ppaction://hlinkfile" highlightClick="1"/>
          </p:cNvPr>
          <p:cNvSpPr/>
          <p:nvPr/>
        </p:nvSpPr>
        <p:spPr>
          <a:xfrm>
            <a:off x="2644590" y="2636912"/>
            <a:ext cx="847290" cy="432048"/>
          </a:xfrm>
          <a:prstGeom prst="actionButtonDocumen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Exception Report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16" name="Action Button: Document 15">
            <a:hlinkClick r:id="rId3" action="ppaction://hlinkfile" highlightClick="1"/>
          </p:cNvPr>
          <p:cNvSpPr/>
          <p:nvPr/>
        </p:nvSpPr>
        <p:spPr>
          <a:xfrm>
            <a:off x="5868143" y="2564904"/>
            <a:ext cx="889039" cy="432048"/>
          </a:xfrm>
          <a:prstGeom prst="actionButtonDocument">
            <a:avLst/>
          </a:prstGeom>
          <a:solidFill>
            <a:srgbClr val="92D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Highlight Report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17" name="Striped Right Arrow 16"/>
          <p:cNvSpPr/>
          <p:nvPr/>
        </p:nvSpPr>
        <p:spPr>
          <a:xfrm rot="5400000">
            <a:off x="1650975" y="4305783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Striped Right Arrow 17"/>
          <p:cNvSpPr/>
          <p:nvPr/>
        </p:nvSpPr>
        <p:spPr>
          <a:xfrm rot="16200000" flipV="1">
            <a:off x="4103084" y="4344054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Striped Right Arrow 18"/>
          <p:cNvSpPr/>
          <p:nvPr/>
        </p:nvSpPr>
        <p:spPr>
          <a:xfrm rot="13909621" flipV="1">
            <a:off x="5207386" y="4305783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Striped Right Arrow 19"/>
          <p:cNvSpPr/>
          <p:nvPr/>
        </p:nvSpPr>
        <p:spPr>
          <a:xfrm rot="10800000" flipV="1">
            <a:off x="2962451" y="3609019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Striped Right Arrow 20"/>
          <p:cNvSpPr/>
          <p:nvPr/>
        </p:nvSpPr>
        <p:spPr>
          <a:xfrm rot="10800000" flipV="1">
            <a:off x="5122691" y="3616606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Striped Right Arrow 21"/>
          <p:cNvSpPr/>
          <p:nvPr/>
        </p:nvSpPr>
        <p:spPr>
          <a:xfrm rot="13909621" flipV="1">
            <a:off x="3619699" y="2909729"/>
            <a:ext cx="529429" cy="216024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Striped Right Arrow 22"/>
          <p:cNvSpPr/>
          <p:nvPr/>
        </p:nvSpPr>
        <p:spPr>
          <a:xfrm rot="19309621" flipV="1">
            <a:off x="4770389" y="2883385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Striped Right Arrow 23"/>
          <p:cNvSpPr/>
          <p:nvPr/>
        </p:nvSpPr>
        <p:spPr>
          <a:xfrm rot="8509621" flipV="1">
            <a:off x="2880297" y="4368614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72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Managing the </a:t>
            </a:r>
            <a:r>
              <a:rPr lang="en-GB" dirty="0" smtClean="0"/>
              <a:t>APP Code</a:t>
            </a:r>
            <a:r>
              <a:rPr lang="en-GB" dirty="0" smtClean="0"/>
              <a:t> </a:t>
            </a:r>
            <a:r>
              <a:rPr lang="en-GB" dirty="0" smtClean="0"/>
              <a:t>Product Delivery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51655" y="4850268"/>
            <a:ext cx="165635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Agree the Work</a:t>
            </a:r>
          </a:p>
          <a:p>
            <a:pPr algn="ctr"/>
            <a:r>
              <a:rPr lang="en-GB" dirty="0" smtClean="0"/>
              <a:t>Package</a:t>
            </a:r>
          </a:p>
        </p:txBody>
      </p:sp>
      <p:sp>
        <p:nvSpPr>
          <p:cNvPr id="4" name="Action Button: Document 3">
            <a:hlinkClick r:id="rId2" action="ppaction://hlinkfile" highlightClick="1"/>
          </p:cNvPr>
          <p:cNvSpPr/>
          <p:nvPr/>
        </p:nvSpPr>
        <p:spPr>
          <a:xfrm>
            <a:off x="1195609" y="3578281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Work Package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476046" y="4850268"/>
            <a:ext cx="1889620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 Execute the Work</a:t>
            </a:r>
          </a:p>
          <a:p>
            <a:pPr algn="ctr"/>
            <a:r>
              <a:rPr lang="en-GB" dirty="0" smtClean="0"/>
              <a:t>Package</a:t>
            </a:r>
          </a:p>
        </p:txBody>
      </p:sp>
      <p:sp>
        <p:nvSpPr>
          <p:cNvPr id="6" name="Action Button: Document 5">
            <a:hlinkClick r:id="rId3" action="ppaction://hlinksldjump" highlightClick="1"/>
          </p:cNvPr>
          <p:cNvSpPr/>
          <p:nvPr/>
        </p:nvSpPr>
        <p:spPr>
          <a:xfrm>
            <a:off x="3655234" y="3861048"/>
            <a:ext cx="1440160" cy="43204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Issue Report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118934" y="4828285"/>
            <a:ext cx="2065117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Deliver a completed</a:t>
            </a:r>
          </a:p>
          <a:p>
            <a:pPr algn="ctr"/>
            <a:r>
              <a:rPr lang="en-GB" dirty="0" smtClean="0"/>
              <a:t>Work Package</a:t>
            </a:r>
          </a:p>
        </p:txBody>
      </p:sp>
      <p:sp>
        <p:nvSpPr>
          <p:cNvPr id="8" name="Action Button: Document 7">
            <a:hlinkClick r:id="rId2" action="ppaction://hlinkfile" highlightClick="1"/>
          </p:cNvPr>
          <p:cNvSpPr/>
          <p:nvPr/>
        </p:nvSpPr>
        <p:spPr>
          <a:xfrm>
            <a:off x="6431413" y="3627681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Completed Work Package</a:t>
            </a:r>
            <a:endParaRPr lang="en-GB" sz="1200" dirty="0"/>
          </a:p>
        </p:txBody>
      </p:sp>
      <p:sp>
        <p:nvSpPr>
          <p:cNvPr id="17" name="Striped Right Arrow 16"/>
          <p:cNvSpPr/>
          <p:nvPr/>
        </p:nvSpPr>
        <p:spPr>
          <a:xfrm rot="5400000">
            <a:off x="1650975" y="4305783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Striped Right Arrow 17"/>
          <p:cNvSpPr/>
          <p:nvPr/>
        </p:nvSpPr>
        <p:spPr>
          <a:xfrm rot="16200000" flipV="1">
            <a:off x="4103084" y="4449799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Striped Right Arrow 19"/>
          <p:cNvSpPr/>
          <p:nvPr/>
        </p:nvSpPr>
        <p:spPr>
          <a:xfrm rot="10800000" flipH="1" flipV="1">
            <a:off x="2811923" y="5065421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Striped Right Arrow 24"/>
          <p:cNvSpPr/>
          <p:nvPr/>
        </p:nvSpPr>
        <p:spPr>
          <a:xfrm rot="10800000" flipH="1" flipV="1">
            <a:off x="5472100" y="5065421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Striped Right Arrow 25"/>
          <p:cNvSpPr/>
          <p:nvPr/>
        </p:nvSpPr>
        <p:spPr>
          <a:xfrm rot="16200000" flipV="1">
            <a:off x="6886777" y="4352356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ction Button: Document 26">
            <a:hlinkClick r:id="rId2" action="ppaction://hlinkfile" highlightClick="1"/>
          </p:cNvPr>
          <p:cNvSpPr/>
          <p:nvPr/>
        </p:nvSpPr>
        <p:spPr>
          <a:xfrm>
            <a:off x="1213937" y="5611848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Product Description</a:t>
            </a:r>
            <a:endParaRPr lang="en-GB" sz="1200" dirty="0"/>
          </a:p>
        </p:txBody>
      </p:sp>
      <p:pic>
        <p:nvPicPr>
          <p:cNvPr id="1026" name="Picture 2" descr="C:\Users\steve.boronski\AppData\Local\Microsoft\Windows\Temporary Internet Files\Content.IE5\P71X3UZE\MP90044849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375" y="2220712"/>
            <a:ext cx="1812433" cy="1208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1029" name="Picture 5" descr="C:\Users\steve.boronski\AppData\Local\Microsoft\Windows\Temporary Internet Files\Content.IE5\P71X3UZE\MC900441510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205" y="178866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steve.boronski\AppData\Local\Microsoft\Windows\Temporary Internet Files\Content.IE5\9KPG3MHW\MC900300940[1].wmf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988840"/>
            <a:ext cx="1724558" cy="181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6001529" y="1628800"/>
            <a:ext cx="2386895" cy="3983048"/>
          </a:xfrm>
          <a:prstGeom prst="rect">
            <a:avLst/>
          </a:prstGeom>
          <a:solidFill>
            <a:srgbClr val="FFFFFF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75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Dealing with an Exception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3268835"/>
            <a:ext cx="1512168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Capture the</a:t>
            </a:r>
          </a:p>
          <a:p>
            <a:pPr algn="ctr"/>
            <a:r>
              <a:rPr lang="en-GB" dirty="0" smtClean="0"/>
              <a:t>Issue</a:t>
            </a:r>
          </a:p>
        </p:txBody>
      </p:sp>
      <p:sp>
        <p:nvSpPr>
          <p:cNvPr id="4" name="Action Button: Document 3">
            <a:hlinkClick r:id="rId2" action="ppaction://hlinkfile" highlightClick="1"/>
          </p:cNvPr>
          <p:cNvSpPr/>
          <p:nvPr/>
        </p:nvSpPr>
        <p:spPr>
          <a:xfrm>
            <a:off x="863588" y="6093296"/>
            <a:ext cx="7596844" cy="432048"/>
          </a:xfrm>
          <a:prstGeom prst="actionButtonDocumen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Issue Report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5" name="Action Button: Document 4">
            <a:hlinkClick r:id="rId2" action="ppaction://hlinkfile" highlightClick="1"/>
          </p:cNvPr>
          <p:cNvSpPr/>
          <p:nvPr/>
        </p:nvSpPr>
        <p:spPr>
          <a:xfrm>
            <a:off x="863588" y="5517232"/>
            <a:ext cx="720080" cy="432048"/>
          </a:xfrm>
          <a:prstGeom prst="actionButtonDocumen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Issue Register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2112" y="3268835"/>
            <a:ext cx="1512168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Examine the</a:t>
            </a:r>
          </a:p>
          <a:p>
            <a:pPr algn="ctr"/>
            <a:r>
              <a:rPr lang="en-GB" dirty="0" smtClean="0"/>
              <a:t>Impact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56904" y="3268835"/>
            <a:ext cx="1512168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Propose Options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64288" y="3268835"/>
            <a:ext cx="1617494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Take Corrective</a:t>
            </a:r>
          </a:p>
          <a:p>
            <a:pPr algn="ctr"/>
            <a:r>
              <a:rPr lang="en-GB" dirty="0" smtClean="0"/>
              <a:t>Action</a:t>
            </a:r>
          </a:p>
        </p:txBody>
      </p:sp>
      <p:sp>
        <p:nvSpPr>
          <p:cNvPr id="11" name="Action Button: Document 10">
            <a:hlinkClick r:id="rId2" action="ppaction://hlinkfile" highlightClick="1"/>
          </p:cNvPr>
          <p:cNvSpPr/>
          <p:nvPr/>
        </p:nvSpPr>
        <p:spPr>
          <a:xfrm>
            <a:off x="7740352" y="5517232"/>
            <a:ext cx="720080" cy="432048"/>
          </a:xfrm>
          <a:prstGeom prst="actionButtonDocumen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Issue Register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12" name="Action Button: Document 11">
            <a:hlinkClick r:id="rId2" action="ppaction://hlinkfile" highlightClick="1"/>
          </p:cNvPr>
          <p:cNvSpPr/>
          <p:nvPr/>
        </p:nvSpPr>
        <p:spPr>
          <a:xfrm>
            <a:off x="5742130" y="1916832"/>
            <a:ext cx="900100" cy="43204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Exception Report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13" name="Flowchart: Decision 12"/>
          <p:cNvSpPr/>
          <p:nvPr/>
        </p:nvSpPr>
        <p:spPr>
          <a:xfrm>
            <a:off x="5472100" y="3140968"/>
            <a:ext cx="1440160" cy="864096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2">
                    <a:lumMod val="75000"/>
                  </a:schemeClr>
                </a:solidFill>
              </a:rPr>
              <a:t>Decide</a:t>
            </a:r>
            <a:endParaRPr lang="en-GB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4455" y="4150821"/>
            <a:ext cx="978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Informal</a:t>
            </a:r>
          </a:p>
          <a:p>
            <a:pPr algn="ctr"/>
            <a:r>
              <a:rPr lang="en-GB" dirty="0" smtClean="0"/>
              <a:t>Formal</a:t>
            </a:r>
            <a:endParaRPr lang="en-GB" dirty="0"/>
          </a:p>
        </p:txBody>
      </p:sp>
      <p:sp>
        <p:nvSpPr>
          <p:cNvPr id="15" name="Action Button: Document 14">
            <a:hlinkClick r:id="rId3" action="ppaction://hlinkfile" highlightClick="1"/>
          </p:cNvPr>
          <p:cNvSpPr/>
          <p:nvPr/>
        </p:nvSpPr>
        <p:spPr>
          <a:xfrm>
            <a:off x="1788830" y="4221088"/>
            <a:ext cx="766946" cy="288032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/>
              <a:t>Daily Log</a:t>
            </a:r>
            <a:endParaRPr lang="en-GB" sz="1200" b="1" dirty="0"/>
          </a:p>
        </p:txBody>
      </p:sp>
      <p:sp>
        <p:nvSpPr>
          <p:cNvPr id="16" name="Striped Right Arrow 15"/>
          <p:cNvSpPr/>
          <p:nvPr/>
        </p:nvSpPr>
        <p:spPr>
          <a:xfrm rot="5400000">
            <a:off x="958913" y="4953855"/>
            <a:ext cx="529429" cy="216024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Striped Right Arrow 16"/>
          <p:cNvSpPr/>
          <p:nvPr/>
        </p:nvSpPr>
        <p:spPr>
          <a:xfrm rot="5400000">
            <a:off x="1943708" y="4905166"/>
            <a:ext cx="1872209" cy="216024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Striped Right Arrow 17"/>
          <p:cNvSpPr/>
          <p:nvPr/>
        </p:nvSpPr>
        <p:spPr>
          <a:xfrm rot="5400000">
            <a:off x="3599892" y="4905163"/>
            <a:ext cx="1872209" cy="216024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Striped Right Arrow 18"/>
          <p:cNvSpPr/>
          <p:nvPr/>
        </p:nvSpPr>
        <p:spPr>
          <a:xfrm rot="5400000">
            <a:off x="5256075" y="4905165"/>
            <a:ext cx="1872209" cy="216024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Striped Right Arrow 19"/>
          <p:cNvSpPr/>
          <p:nvPr/>
        </p:nvSpPr>
        <p:spPr>
          <a:xfrm rot="5400000">
            <a:off x="7403628" y="4557813"/>
            <a:ext cx="1321519" cy="216024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Striped Right Arrow 21"/>
          <p:cNvSpPr/>
          <p:nvPr/>
        </p:nvSpPr>
        <p:spPr>
          <a:xfrm rot="16200000" flipV="1">
            <a:off x="5927465" y="2649599"/>
            <a:ext cx="529429" cy="216024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Striped Right Arrow 22"/>
          <p:cNvSpPr/>
          <p:nvPr/>
        </p:nvSpPr>
        <p:spPr>
          <a:xfrm rot="10800000" flipH="1" flipV="1">
            <a:off x="1767828" y="3483988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Striped Right Arrow 25"/>
          <p:cNvSpPr/>
          <p:nvPr/>
        </p:nvSpPr>
        <p:spPr>
          <a:xfrm rot="10800000" flipH="1" flipV="1">
            <a:off x="3492189" y="3508334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Striped Right Arrow 27"/>
          <p:cNvSpPr/>
          <p:nvPr/>
        </p:nvSpPr>
        <p:spPr>
          <a:xfrm rot="10800000" flipH="1" flipV="1">
            <a:off x="6673959" y="3465004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2411760" y="1340768"/>
            <a:ext cx="3087448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Ad-hoc Project Board Direction</a:t>
            </a:r>
          </a:p>
        </p:txBody>
      </p:sp>
      <p:sp>
        <p:nvSpPr>
          <p:cNvPr id="30" name="Striped Right Arrow 29"/>
          <p:cNvSpPr/>
          <p:nvPr/>
        </p:nvSpPr>
        <p:spPr>
          <a:xfrm rot="16200000" flipV="1">
            <a:off x="2399074" y="2361567"/>
            <a:ext cx="1105494" cy="216024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Striped Right Arrow 30"/>
          <p:cNvSpPr/>
          <p:nvPr/>
        </p:nvSpPr>
        <p:spPr>
          <a:xfrm rot="12492017" flipV="1">
            <a:off x="5535118" y="1544476"/>
            <a:ext cx="529429" cy="216024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310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Managing a Risk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655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Exception Stage Boundary for </a:t>
            </a:r>
            <a:r>
              <a:rPr lang="en-GB" dirty="0" smtClean="0"/>
              <a:t>APP </a:t>
            </a:r>
            <a:r>
              <a:rPr lang="en-GB" dirty="0" smtClean="0"/>
              <a:t>Project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42980" y="1641266"/>
            <a:ext cx="1922514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Plan the Exception</a:t>
            </a:r>
          </a:p>
        </p:txBody>
      </p:sp>
      <p:sp>
        <p:nvSpPr>
          <p:cNvPr id="4" name="Action Button: Document 3">
            <a:hlinkClick r:id="rId2" action="ppaction://hlinkfile" highlightClick="1"/>
          </p:cNvPr>
          <p:cNvSpPr/>
          <p:nvPr/>
        </p:nvSpPr>
        <p:spPr>
          <a:xfrm>
            <a:off x="864974" y="2132856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Exception Plan</a:t>
            </a:r>
            <a:endParaRPr lang="en-GB" sz="1200" dirty="0"/>
          </a:p>
        </p:txBody>
      </p:sp>
      <p:sp>
        <p:nvSpPr>
          <p:cNvPr id="5" name="Action Button: Document 4">
            <a:hlinkClick r:id="rId2" action="ppaction://hlinkfile" highlightClick="1"/>
          </p:cNvPr>
          <p:cNvSpPr/>
          <p:nvPr/>
        </p:nvSpPr>
        <p:spPr>
          <a:xfrm>
            <a:off x="864974" y="2636912"/>
            <a:ext cx="1440160" cy="360040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Product Descriptions</a:t>
            </a:r>
            <a:endParaRPr lang="en-GB" sz="1200" dirty="0"/>
          </a:p>
        </p:txBody>
      </p:sp>
      <p:sp>
        <p:nvSpPr>
          <p:cNvPr id="6" name="Action Button: Document 5">
            <a:hlinkClick r:id="rId2" action="ppaction://hlinkfile" highlightClick="1"/>
          </p:cNvPr>
          <p:cNvSpPr/>
          <p:nvPr/>
        </p:nvSpPr>
        <p:spPr>
          <a:xfrm>
            <a:off x="883907" y="3068960"/>
            <a:ext cx="1440160" cy="360040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Configuration Item Records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447512" y="3573016"/>
            <a:ext cx="2412520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Update the Project Plan</a:t>
            </a:r>
          </a:p>
        </p:txBody>
      </p:sp>
      <p:sp>
        <p:nvSpPr>
          <p:cNvPr id="8" name="Action Button: Document 7">
            <a:hlinkClick r:id="rId2" action="ppaction://hlinkfile" highlightClick="1"/>
          </p:cNvPr>
          <p:cNvSpPr/>
          <p:nvPr/>
        </p:nvSpPr>
        <p:spPr>
          <a:xfrm>
            <a:off x="2914505" y="4064606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Project Plan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067663" y="4665602"/>
            <a:ext cx="2592569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Update the Business Case</a:t>
            </a:r>
          </a:p>
        </p:txBody>
      </p:sp>
      <p:sp>
        <p:nvSpPr>
          <p:cNvPr id="10" name="Action Button: Document 9">
            <a:hlinkClick r:id="rId2" action="ppaction://hlinkfile" highlightClick="1"/>
          </p:cNvPr>
          <p:cNvSpPr/>
          <p:nvPr/>
        </p:nvSpPr>
        <p:spPr>
          <a:xfrm>
            <a:off x="4624681" y="5157192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Business Case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104141" y="5733256"/>
            <a:ext cx="1796518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Report Stage End</a:t>
            </a:r>
          </a:p>
        </p:txBody>
      </p:sp>
      <p:sp>
        <p:nvSpPr>
          <p:cNvPr id="12" name="Action Button: Document 11">
            <a:hlinkClick r:id="rId2" action="ppaction://hlinkfile" highlightClick="1"/>
          </p:cNvPr>
          <p:cNvSpPr/>
          <p:nvPr/>
        </p:nvSpPr>
        <p:spPr>
          <a:xfrm>
            <a:off x="6263129" y="6224846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End Stage Report</a:t>
            </a:r>
            <a:endParaRPr lang="en-GB" sz="1200" dirty="0"/>
          </a:p>
        </p:txBody>
      </p:sp>
      <p:sp>
        <p:nvSpPr>
          <p:cNvPr id="13" name="Striped Right Arrow 12"/>
          <p:cNvSpPr/>
          <p:nvPr/>
        </p:nvSpPr>
        <p:spPr>
          <a:xfrm rot="3262402">
            <a:off x="2499416" y="2715663"/>
            <a:ext cx="1355204" cy="16064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Striped Right Arrow 13"/>
          <p:cNvSpPr/>
          <p:nvPr/>
        </p:nvSpPr>
        <p:spPr>
          <a:xfrm rot="3262402">
            <a:off x="4548895" y="4276651"/>
            <a:ext cx="677602" cy="16156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triped Right Arrow 14"/>
          <p:cNvSpPr/>
          <p:nvPr/>
        </p:nvSpPr>
        <p:spPr>
          <a:xfrm rot="3262402">
            <a:off x="6187343" y="5330029"/>
            <a:ext cx="677602" cy="16156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0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Board Decisions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1497250"/>
            <a:ext cx="1995546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Authorise Initiation</a:t>
            </a:r>
          </a:p>
        </p:txBody>
      </p:sp>
      <p:sp>
        <p:nvSpPr>
          <p:cNvPr id="4" name="Action Button: Document 3">
            <a:hlinkClick r:id="rId2" action="ppaction://hlinkfile" highlightClick="1"/>
          </p:cNvPr>
          <p:cNvSpPr/>
          <p:nvPr/>
        </p:nvSpPr>
        <p:spPr>
          <a:xfrm>
            <a:off x="366014" y="1988840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Project Brief</a:t>
            </a:r>
            <a:endParaRPr lang="en-GB" sz="1200" dirty="0"/>
          </a:p>
        </p:txBody>
      </p:sp>
      <p:sp>
        <p:nvSpPr>
          <p:cNvPr id="5" name="Action Button: Document 4">
            <a:hlinkClick r:id="rId3" action="ppaction://hlinkfile" highlightClick="1"/>
          </p:cNvPr>
          <p:cNvSpPr/>
          <p:nvPr/>
        </p:nvSpPr>
        <p:spPr>
          <a:xfrm>
            <a:off x="366014" y="2492896"/>
            <a:ext cx="1440160" cy="360040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Initiation Stage Plan</a:t>
            </a: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049945" y="2051556"/>
            <a:ext cx="1812805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Authorise Project</a:t>
            </a:r>
          </a:p>
        </p:txBody>
      </p:sp>
      <p:sp>
        <p:nvSpPr>
          <p:cNvPr id="7" name="Action Button: Document 6">
            <a:hlinkClick r:id="rId2" action="ppaction://hlinkfile" highlightClick="1"/>
          </p:cNvPr>
          <p:cNvSpPr/>
          <p:nvPr/>
        </p:nvSpPr>
        <p:spPr>
          <a:xfrm>
            <a:off x="2217084" y="2543146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Project Initiation</a:t>
            </a:r>
          </a:p>
          <a:p>
            <a:pPr algn="ctr"/>
            <a:r>
              <a:rPr lang="en-GB" sz="1200" dirty="0" smtClean="0"/>
              <a:t>Documentation</a:t>
            </a:r>
            <a:endParaRPr lang="en-GB" sz="1200" dirty="0"/>
          </a:p>
        </p:txBody>
      </p:sp>
      <p:sp>
        <p:nvSpPr>
          <p:cNvPr id="8" name="Action Button: Document 7">
            <a:hlinkClick r:id="rId3" action="ppaction://hlinkfile" highlightClick="1"/>
          </p:cNvPr>
          <p:cNvSpPr/>
          <p:nvPr/>
        </p:nvSpPr>
        <p:spPr>
          <a:xfrm>
            <a:off x="2217084" y="3047202"/>
            <a:ext cx="1440160" cy="360040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Benefit Review Plan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819181" y="2636004"/>
            <a:ext cx="2082686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Authorise a Stage or</a:t>
            </a:r>
          </a:p>
          <a:p>
            <a:pPr algn="ctr"/>
            <a:r>
              <a:rPr lang="en-GB" dirty="0" smtClean="0"/>
              <a:t>Exception Plan</a:t>
            </a:r>
          </a:p>
        </p:txBody>
      </p:sp>
      <p:sp>
        <p:nvSpPr>
          <p:cNvPr id="10" name="Action Button: Document 9">
            <a:hlinkClick r:id="rId2" action="ppaction://hlinkfile" highlightClick="1"/>
          </p:cNvPr>
          <p:cNvSpPr/>
          <p:nvPr/>
        </p:nvSpPr>
        <p:spPr>
          <a:xfrm>
            <a:off x="4121260" y="3429000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Updated PID</a:t>
            </a:r>
            <a:endParaRPr lang="en-GB" sz="1200" dirty="0"/>
          </a:p>
        </p:txBody>
      </p:sp>
      <p:sp>
        <p:nvSpPr>
          <p:cNvPr id="11" name="Action Button: Document 10">
            <a:hlinkClick r:id="rId3" action="ppaction://hlinkfile" highlightClick="1"/>
          </p:cNvPr>
          <p:cNvSpPr/>
          <p:nvPr/>
        </p:nvSpPr>
        <p:spPr>
          <a:xfrm>
            <a:off x="4121260" y="3933056"/>
            <a:ext cx="1440160" cy="360040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Stage Plan</a:t>
            </a:r>
            <a:endParaRPr lang="en-GB" sz="1200" dirty="0"/>
          </a:p>
        </p:txBody>
      </p:sp>
      <p:sp>
        <p:nvSpPr>
          <p:cNvPr id="12" name="Action Button: Document 11">
            <a:hlinkClick r:id="rId3" action="ppaction://hlinkfile" highlightClick="1"/>
          </p:cNvPr>
          <p:cNvSpPr/>
          <p:nvPr/>
        </p:nvSpPr>
        <p:spPr>
          <a:xfrm>
            <a:off x="4145048" y="4581128"/>
            <a:ext cx="1440160" cy="360040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Exception Plan</a:t>
            </a:r>
            <a:endParaRPr lang="en-GB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71806" y="4252446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or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850152" y="3446177"/>
            <a:ext cx="1746184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Ad hoc Direction</a:t>
            </a:r>
          </a:p>
        </p:txBody>
      </p:sp>
      <p:sp>
        <p:nvSpPr>
          <p:cNvPr id="16" name="Action Button: Document 15">
            <a:hlinkClick r:id="rId3" action="ppaction://hlinkfile" highlightClick="1"/>
          </p:cNvPr>
          <p:cNvSpPr/>
          <p:nvPr/>
        </p:nvSpPr>
        <p:spPr>
          <a:xfrm>
            <a:off x="6003164" y="3916131"/>
            <a:ext cx="1440160" cy="360040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Exception/issue Report</a:t>
            </a:r>
            <a:endParaRPr lang="en-GB" sz="1200" b="1" dirty="0"/>
          </a:p>
        </p:txBody>
      </p:sp>
      <p:sp>
        <p:nvSpPr>
          <p:cNvPr id="17" name="Action Button: Document 16">
            <a:hlinkClick r:id="rId3" action="ppaction://hlinkfile" highlightClick="1"/>
          </p:cNvPr>
          <p:cNvSpPr/>
          <p:nvPr/>
        </p:nvSpPr>
        <p:spPr>
          <a:xfrm>
            <a:off x="6003164" y="4365104"/>
            <a:ext cx="1440160" cy="360040"/>
          </a:xfrm>
          <a:prstGeom prst="actionButtonDocumen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Highlight Report</a:t>
            </a:r>
            <a:endParaRPr lang="en-GB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813212" y="3933056"/>
            <a:ext cx="1151276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Authorise </a:t>
            </a:r>
          </a:p>
          <a:p>
            <a:pPr algn="ctr"/>
            <a:r>
              <a:rPr lang="en-GB" dirty="0" smtClean="0"/>
              <a:t>Project</a:t>
            </a:r>
          </a:p>
          <a:p>
            <a:pPr algn="ctr"/>
            <a:r>
              <a:rPr lang="en-GB" dirty="0" smtClean="0"/>
              <a:t>Closure</a:t>
            </a:r>
          </a:p>
        </p:txBody>
      </p:sp>
      <p:sp>
        <p:nvSpPr>
          <p:cNvPr id="19" name="Action Button: Document 18">
            <a:hlinkClick r:id="rId2" action="ppaction://hlinkfile" highlightClick="1"/>
          </p:cNvPr>
          <p:cNvSpPr/>
          <p:nvPr/>
        </p:nvSpPr>
        <p:spPr>
          <a:xfrm>
            <a:off x="7668770" y="5085184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End Project Report</a:t>
            </a:r>
            <a:endParaRPr lang="en-GB" sz="1200" dirty="0"/>
          </a:p>
        </p:txBody>
      </p:sp>
      <p:sp>
        <p:nvSpPr>
          <p:cNvPr id="20" name="Action Button: Document 19">
            <a:hlinkClick r:id="rId3" action="ppaction://hlinkfile" highlightClick="1"/>
          </p:cNvPr>
          <p:cNvSpPr/>
          <p:nvPr/>
        </p:nvSpPr>
        <p:spPr>
          <a:xfrm>
            <a:off x="7668770" y="5589240"/>
            <a:ext cx="1440160" cy="360040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Benefit Review Plan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181719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Closing the </a:t>
            </a:r>
            <a:r>
              <a:rPr lang="en-GB" dirty="0" smtClean="0"/>
              <a:t>APP </a:t>
            </a:r>
            <a:r>
              <a:rPr lang="en-GB" dirty="0" smtClean="0"/>
              <a:t>Project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321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Project Mandate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Came from the </a:t>
            </a:r>
            <a:r>
              <a:rPr lang="en-GB" dirty="0" smtClean="0"/>
              <a:t>corporate as competitors are gaining on us.</a:t>
            </a:r>
            <a:endParaRPr lang="en-GB" dirty="0" smtClean="0"/>
          </a:p>
          <a:p>
            <a:r>
              <a:rPr lang="en-GB" dirty="0" smtClean="0"/>
              <a:t>To </a:t>
            </a:r>
            <a:r>
              <a:rPr lang="en-GB" dirty="0" smtClean="0"/>
              <a:t>create an iPhone APP</a:t>
            </a:r>
            <a:endParaRPr lang="en-GB" dirty="0" smtClean="0"/>
          </a:p>
          <a:p>
            <a:pPr lvl="1"/>
            <a:r>
              <a:rPr lang="en-GB" dirty="0" smtClean="0"/>
              <a:t>For new and existing customers</a:t>
            </a:r>
            <a:endParaRPr lang="en-GB" dirty="0" smtClean="0"/>
          </a:p>
          <a:p>
            <a:pPr lvl="1"/>
            <a:r>
              <a:rPr lang="en-GB" dirty="0" smtClean="0"/>
              <a:t>Order our services on-line</a:t>
            </a:r>
            <a:endParaRPr lang="en-GB" dirty="0" smtClean="0"/>
          </a:p>
          <a:p>
            <a:pPr lvl="1"/>
            <a:r>
              <a:rPr lang="en-GB" dirty="0" smtClean="0"/>
              <a:t>Includes a fun game</a:t>
            </a:r>
          </a:p>
          <a:p>
            <a:pPr lvl="1"/>
            <a:r>
              <a:rPr lang="en-GB" dirty="0" smtClean="0"/>
              <a:t>Marketing materials to publicise the APP</a:t>
            </a:r>
            <a:endParaRPr lang="en-GB" dirty="0" smtClean="0"/>
          </a:p>
          <a:p>
            <a:r>
              <a:rPr lang="en-GB" dirty="0" smtClean="0"/>
              <a:t>You have just </a:t>
            </a:r>
            <a:r>
              <a:rPr lang="en-GB" dirty="0" smtClean="0"/>
              <a:t>12 </a:t>
            </a:r>
            <a:r>
              <a:rPr lang="en-GB" dirty="0" smtClean="0"/>
              <a:t>weeks</a:t>
            </a:r>
          </a:p>
          <a:p>
            <a:r>
              <a:rPr lang="en-GB" dirty="0" smtClean="0"/>
              <a:t>£</a:t>
            </a:r>
            <a:r>
              <a:rPr lang="en-GB" dirty="0" smtClean="0"/>
              <a:t>5</a:t>
            </a:r>
            <a:r>
              <a:rPr lang="en-GB" dirty="0" smtClean="0"/>
              <a:t>,000 no more</a:t>
            </a:r>
            <a:endParaRPr lang="en-GB" dirty="0" smtClean="0"/>
          </a:p>
          <a:p>
            <a:r>
              <a:rPr lang="en-GB" dirty="0" smtClean="0"/>
              <a:t>Must integrate with company </a:t>
            </a:r>
            <a:r>
              <a:rPr lang="en-GB" dirty="0" smtClean="0"/>
              <a:t>refresh</a:t>
            </a:r>
            <a:r>
              <a:rPr lang="en-GB" dirty="0" smtClean="0"/>
              <a:t> </a:t>
            </a:r>
            <a:r>
              <a:rPr lang="en-GB" dirty="0" smtClean="0"/>
              <a:t>project</a:t>
            </a:r>
            <a:endParaRPr lang="en-GB" dirty="0"/>
          </a:p>
        </p:txBody>
      </p:sp>
      <p:sp>
        <p:nvSpPr>
          <p:cNvPr id="4" name="Action Button: Document 3">
            <a:hlinkClick r:id="rId2" action="ppaction://hlinkfile" highlightClick="1"/>
          </p:cNvPr>
          <p:cNvSpPr/>
          <p:nvPr/>
        </p:nvSpPr>
        <p:spPr>
          <a:xfrm>
            <a:off x="7308304" y="692696"/>
            <a:ext cx="1368152" cy="86409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View the full</a:t>
            </a:r>
          </a:p>
          <a:p>
            <a:pPr algn="ctr"/>
            <a:r>
              <a:rPr lang="en-GB" dirty="0" smtClean="0"/>
              <a:t>Project Mandate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97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planned project structure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22956" y="3644726"/>
            <a:ext cx="954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Start Up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47664" y="2029490"/>
            <a:ext cx="0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03848" y="2029490"/>
            <a:ext cx="0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20072" y="2029490"/>
            <a:ext cx="0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596336" y="2029490"/>
            <a:ext cx="0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63116" y="3614536"/>
            <a:ext cx="1028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Initiation</a:t>
            </a:r>
          </a:p>
          <a:p>
            <a:pPr algn="ctr"/>
            <a:r>
              <a:rPr lang="en-GB" dirty="0" smtClean="0"/>
              <a:t>Stage</a:t>
            </a:r>
            <a:endParaRPr lang="en-GB" dirty="0"/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3419872" y="3665108"/>
            <a:ext cx="1600566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 Controlling 1</a:t>
            </a:r>
            <a:r>
              <a:rPr lang="en-GB" baseline="30000" dirty="0" smtClean="0"/>
              <a:t>st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Delivery</a:t>
            </a:r>
            <a:r>
              <a:rPr lang="en-GB" dirty="0"/>
              <a:t> </a:t>
            </a:r>
            <a:r>
              <a:rPr lang="en-GB" dirty="0" smtClean="0"/>
              <a:t>Stage</a:t>
            </a:r>
            <a:endParaRPr lang="en-GB" dirty="0"/>
          </a:p>
        </p:txBody>
      </p:sp>
      <p:sp>
        <p:nvSpPr>
          <p:cNvPr id="14" name="TextBox 13">
            <a:hlinkClick r:id="rId3" action="ppaction://hlinksldjump"/>
          </p:cNvPr>
          <p:cNvSpPr txBox="1"/>
          <p:nvPr/>
        </p:nvSpPr>
        <p:spPr>
          <a:xfrm>
            <a:off x="5566094" y="3665108"/>
            <a:ext cx="176420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Controlling Final </a:t>
            </a:r>
          </a:p>
          <a:p>
            <a:pPr algn="ctr"/>
            <a:r>
              <a:rPr lang="en-GB" dirty="0" smtClean="0"/>
              <a:t>Delivery</a:t>
            </a:r>
            <a:r>
              <a:rPr lang="en-GB" dirty="0"/>
              <a:t> </a:t>
            </a:r>
            <a:r>
              <a:rPr lang="en-GB" dirty="0" smtClean="0"/>
              <a:t>Stage</a:t>
            </a:r>
            <a:endParaRPr lang="en-GB" dirty="0"/>
          </a:p>
        </p:txBody>
      </p:sp>
      <p:sp>
        <p:nvSpPr>
          <p:cNvPr id="15" name="TextBox 14">
            <a:hlinkClick r:id="rId4" action="ppaction://hlinksldjump"/>
          </p:cNvPr>
          <p:cNvSpPr txBox="1"/>
          <p:nvPr/>
        </p:nvSpPr>
        <p:spPr>
          <a:xfrm>
            <a:off x="2345492" y="2459229"/>
            <a:ext cx="109312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Stage</a:t>
            </a:r>
          </a:p>
          <a:p>
            <a:pPr algn="ctr"/>
            <a:r>
              <a:rPr lang="en-GB" dirty="0" smtClean="0"/>
              <a:t>Boundary</a:t>
            </a:r>
            <a:endParaRPr lang="en-GB" dirty="0"/>
          </a:p>
        </p:txBody>
      </p:sp>
      <p:sp>
        <p:nvSpPr>
          <p:cNvPr id="16" name="TextBox 15">
            <a:hlinkClick r:id="rId5" action="ppaction://hlinksldjump"/>
          </p:cNvPr>
          <p:cNvSpPr txBox="1"/>
          <p:nvPr/>
        </p:nvSpPr>
        <p:spPr>
          <a:xfrm>
            <a:off x="4089202" y="2439230"/>
            <a:ext cx="119462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Final Stage</a:t>
            </a:r>
          </a:p>
          <a:p>
            <a:pPr algn="ctr"/>
            <a:r>
              <a:rPr lang="en-GB" dirty="0" smtClean="0"/>
              <a:t>Boundary</a:t>
            </a:r>
            <a:endParaRPr lang="en-GB" dirty="0"/>
          </a:p>
        </p:txBody>
      </p:sp>
      <p:sp>
        <p:nvSpPr>
          <p:cNvPr id="17" name="TextBox 16">
            <a:hlinkClick r:id="rId6" action="ppaction://hlinksldjump"/>
          </p:cNvPr>
          <p:cNvSpPr txBox="1"/>
          <p:nvPr/>
        </p:nvSpPr>
        <p:spPr>
          <a:xfrm>
            <a:off x="6704788" y="2459228"/>
            <a:ext cx="84619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Close</a:t>
            </a:r>
          </a:p>
          <a:p>
            <a:pPr algn="ctr"/>
            <a:r>
              <a:rPr lang="en-GB" dirty="0" smtClean="0"/>
              <a:t>Project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028384" y="3644726"/>
            <a:ext cx="9504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Realise</a:t>
            </a:r>
          </a:p>
          <a:p>
            <a:pPr algn="ctr"/>
            <a:r>
              <a:rPr lang="en-GB" dirty="0" smtClean="0"/>
              <a:t>Benefits</a:t>
            </a:r>
            <a:endParaRPr lang="en-GB" dirty="0"/>
          </a:p>
        </p:txBody>
      </p:sp>
      <p:pic>
        <p:nvPicPr>
          <p:cNvPr id="19" name="Picture 18">
            <a:hlinkClick r:id="rId7" action="ppaction://hlinksldjump" tooltip="Click to view the Starting Up process documents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8" y="4428320"/>
            <a:ext cx="1377448" cy="817955"/>
          </a:xfrm>
          <a:prstGeom prst="rect">
            <a:avLst/>
          </a:prstGeom>
        </p:spPr>
      </p:pic>
      <p:pic>
        <p:nvPicPr>
          <p:cNvPr id="21" name="Picture 20">
            <a:hlinkClick r:id="rId9" action="ppaction://hlinksldjump"/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48" r="13628"/>
          <a:stretch/>
        </p:blipFill>
        <p:spPr>
          <a:xfrm>
            <a:off x="1863116" y="4428320"/>
            <a:ext cx="1241587" cy="1035247"/>
          </a:xfrm>
          <a:prstGeom prst="rect">
            <a:avLst/>
          </a:prstGeom>
        </p:spPr>
      </p:pic>
      <p:sp>
        <p:nvSpPr>
          <p:cNvPr id="22" name="TextBox 21">
            <a:hlinkClick r:id="rId11" action="ppaction://hlinksldjump"/>
          </p:cNvPr>
          <p:cNvSpPr txBox="1"/>
          <p:nvPr/>
        </p:nvSpPr>
        <p:spPr>
          <a:xfrm>
            <a:off x="3294256" y="4530444"/>
            <a:ext cx="156171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 smtClean="0"/>
              <a:t>Managing the </a:t>
            </a:r>
          </a:p>
          <a:p>
            <a:r>
              <a:rPr lang="en-GB" sz="1600" dirty="0" smtClean="0"/>
              <a:t>Delivery of:</a:t>
            </a:r>
          </a:p>
          <a:p>
            <a:r>
              <a:rPr lang="en-GB" sz="1600" dirty="0" smtClean="0"/>
              <a:t>APP</a:t>
            </a:r>
            <a:r>
              <a:rPr lang="en-GB" sz="1600" dirty="0" smtClean="0"/>
              <a:t> Specifying</a:t>
            </a:r>
            <a:endParaRPr lang="en-GB" sz="1600" dirty="0" smtClean="0"/>
          </a:p>
          <a:p>
            <a:r>
              <a:rPr lang="en-GB" sz="1600" dirty="0" smtClean="0"/>
              <a:t>Local Developer </a:t>
            </a:r>
            <a:endParaRPr lang="en-GB" sz="1600" dirty="0" smtClean="0"/>
          </a:p>
          <a:p>
            <a:r>
              <a:rPr lang="en-GB" sz="1600" dirty="0" smtClean="0"/>
              <a:t>Marketing plan</a:t>
            </a:r>
            <a:endParaRPr lang="en-GB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5365559" y="4530444"/>
            <a:ext cx="2009524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 smtClean="0"/>
              <a:t>Managing </a:t>
            </a:r>
            <a:r>
              <a:rPr lang="en-GB" sz="1600" dirty="0" smtClean="0"/>
              <a:t>Delivery </a:t>
            </a:r>
            <a:r>
              <a:rPr lang="en-GB" sz="1600" dirty="0" smtClean="0"/>
              <a:t>of:</a:t>
            </a:r>
          </a:p>
          <a:p>
            <a:r>
              <a:rPr lang="en-GB" sz="1600" dirty="0" smtClean="0"/>
              <a:t>APP Code</a:t>
            </a:r>
            <a:r>
              <a:rPr lang="en-GB" sz="1600" dirty="0"/>
              <a:t> </a:t>
            </a:r>
            <a:r>
              <a:rPr lang="en-GB" sz="1600" dirty="0" smtClean="0"/>
              <a:t>for </a:t>
            </a:r>
            <a:r>
              <a:rPr lang="en-GB" sz="1600" dirty="0" smtClean="0"/>
              <a:t>Sales </a:t>
            </a:r>
          </a:p>
          <a:p>
            <a:r>
              <a:rPr lang="en-GB" sz="1600" dirty="0" smtClean="0"/>
              <a:t>&amp; Game</a:t>
            </a:r>
          </a:p>
          <a:p>
            <a:r>
              <a:rPr lang="en-GB" sz="1600" dirty="0" smtClean="0"/>
              <a:t>Marketing Materials</a:t>
            </a:r>
          </a:p>
          <a:p>
            <a:r>
              <a:rPr lang="en-GB" sz="1600" dirty="0" smtClean="0"/>
              <a:t>Trials with customers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85602" y="6372036"/>
            <a:ext cx="5407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Click on one of the links to view the files for </a:t>
            </a:r>
            <a:r>
              <a:rPr lang="en-GB" dirty="0" smtClean="0"/>
              <a:t>APP </a:t>
            </a:r>
            <a:r>
              <a:rPr lang="en-GB" dirty="0" smtClean="0"/>
              <a:t>Project</a:t>
            </a:r>
            <a:endParaRPr lang="en-GB" dirty="0"/>
          </a:p>
        </p:txBody>
      </p:sp>
      <p:sp>
        <p:nvSpPr>
          <p:cNvPr id="25" name="TextBox 24">
            <a:hlinkClick r:id="rId12" action="ppaction://hlinksldjump"/>
          </p:cNvPr>
          <p:cNvSpPr txBox="1"/>
          <p:nvPr/>
        </p:nvSpPr>
        <p:spPr>
          <a:xfrm>
            <a:off x="5292080" y="5939988"/>
            <a:ext cx="235436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An Exception Occurred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hlinkClick r:id="rId13" action="ppaction://hlinksldjump"/>
          </p:cNvPr>
          <p:cNvSpPr txBox="1"/>
          <p:nvPr/>
        </p:nvSpPr>
        <p:spPr>
          <a:xfrm>
            <a:off x="4260805" y="1844824"/>
            <a:ext cx="2082943" cy="36933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A Risk was managed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7" name="TextBox 26">
            <a:hlinkClick r:id="rId2" action="ppaction://hlinksldjump"/>
          </p:cNvPr>
          <p:cNvSpPr txBox="1"/>
          <p:nvPr/>
        </p:nvSpPr>
        <p:spPr>
          <a:xfrm>
            <a:off x="3273737" y="5939988"/>
            <a:ext cx="190693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An Issue Occurred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8" name="TextBox 27">
            <a:hlinkClick r:id="rId14" action="ppaction://hlinksldjump"/>
          </p:cNvPr>
          <p:cNvSpPr txBox="1"/>
          <p:nvPr/>
        </p:nvSpPr>
        <p:spPr>
          <a:xfrm>
            <a:off x="1542620" y="1331476"/>
            <a:ext cx="6053715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70C0"/>
                </a:solidFill>
              </a:rPr>
              <a:t>Directing a Project 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30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Starting Up </a:t>
            </a:r>
            <a:r>
              <a:rPr lang="en-GB" dirty="0" smtClean="0"/>
              <a:t>APP </a:t>
            </a:r>
            <a:r>
              <a:rPr lang="en-GB" dirty="0" smtClean="0"/>
              <a:t>Project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131840" y="1881698"/>
            <a:ext cx="2240485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Appoint the Executive</a:t>
            </a:r>
          </a:p>
          <a:p>
            <a:pPr algn="ctr"/>
            <a:r>
              <a:rPr lang="en-GB" dirty="0" smtClean="0"/>
              <a:t>And Project Manager</a:t>
            </a:r>
            <a:endParaRPr lang="en-GB" dirty="0"/>
          </a:p>
        </p:txBody>
      </p:sp>
      <p:sp>
        <p:nvSpPr>
          <p:cNvPr id="4" name="Action Button: Document 3">
            <a:hlinkClick r:id="rId2" action="ppaction://hlinkfile" highlightClick="1"/>
          </p:cNvPr>
          <p:cNvSpPr/>
          <p:nvPr/>
        </p:nvSpPr>
        <p:spPr>
          <a:xfrm>
            <a:off x="5445025" y="2060848"/>
            <a:ext cx="766946" cy="288032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/>
              <a:t>Daily Log</a:t>
            </a:r>
            <a:endParaRPr lang="en-GB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5602" y="6372036"/>
            <a:ext cx="5721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Click on one of the links to view the files for </a:t>
            </a:r>
            <a:r>
              <a:rPr lang="en-GB" dirty="0" smtClean="0"/>
              <a:t>the APP </a:t>
            </a:r>
            <a:r>
              <a:rPr lang="en-GB" dirty="0" smtClean="0"/>
              <a:t>Project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131840" y="2835458"/>
            <a:ext cx="1837170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Capture Previous </a:t>
            </a:r>
          </a:p>
          <a:p>
            <a:pPr algn="ctr"/>
            <a:r>
              <a:rPr lang="en-GB" dirty="0" smtClean="0"/>
              <a:t>Lessons</a:t>
            </a:r>
          </a:p>
        </p:txBody>
      </p:sp>
      <p:sp>
        <p:nvSpPr>
          <p:cNvPr id="8" name="Action Button: Document 7">
            <a:hlinkClick r:id="rId3" action="ppaction://hlinkfile" highlightClick="1"/>
          </p:cNvPr>
          <p:cNvSpPr/>
          <p:nvPr/>
        </p:nvSpPr>
        <p:spPr>
          <a:xfrm>
            <a:off x="2112835" y="2973548"/>
            <a:ext cx="977164" cy="363815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/>
              <a:t>Lessons Log</a:t>
            </a:r>
            <a:endParaRPr lang="en-GB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37383" y="3933056"/>
            <a:ext cx="1568442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Create outline </a:t>
            </a:r>
          </a:p>
          <a:p>
            <a:pPr algn="ctr"/>
            <a:r>
              <a:rPr lang="en-GB" dirty="0" smtClean="0"/>
              <a:t>Business Case</a:t>
            </a:r>
            <a:endParaRPr lang="en-GB" dirty="0"/>
          </a:p>
        </p:txBody>
      </p:sp>
      <p:sp>
        <p:nvSpPr>
          <p:cNvPr id="11" name="Action Button: Document 10">
            <a:hlinkClick r:id="rId4" action="ppaction://hlinkfile" highlightClick="1"/>
          </p:cNvPr>
          <p:cNvSpPr/>
          <p:nvPr/>
        </p:nvSpPr>
        <p:spPr>
          <a:xfrm>
            <a:off x="1272650" y="4698387"/>
            <a:ext cx="1097908" cy="472240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o</a:t>
            </a:r>
            <a:r>
              <a:rPr lang="en-GB" sz="1200" b="1" dirty="0" smtClean="0"/>
              <a:t>utline Business Case</a:t>
            </a:r>
            <a:endParaRPr lang="en-GB" sz="1200" b="1" dirty="0"/>
          </a:p>
        </p:txBody>
      </p:sp>
      <p:sp>
        <p:nvSpPr>
          <p:cNvPr id="12" name="Action Button: Document 11">
            <a:hlinkClick r:id="rId5" action="ppaction://hlinkfile" highlightClick="1"/>
          </p:cNvPr>
          <p:cNvSpPr/>
          <p:nvPr/>
        </p:nvSpPr>
        <p:spPr>
          <a:xfrm>
            <a:off x="1239031" y="5355649"/>
            <a:ext cx="1165146" cy="467181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Project Product</a:t>
            </a:r>
          </a:p>
          <a:p>
            <a:pPr algn="ctr"/>
            <a:r>
              <a:rPr lang="en-GB" sz="1200" b="1" dirty="0" smtClean="0"/>
              <a:t>Description</a:t>
            </a:r>
            <a:endParaRPr lang="en-GB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647601" y="3933055"/>
            <a:ext cx="3093155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Select the Project Approach</a:t>
            </a:r>
          </a:p>
          <a:p>
            <a:pPr algn="ctr"/>
            <a:r>
              <a:rPr lang="en-GB" dirty="0" smtClean="0"/>
              <a:t>And Assemble the Project Brief</a:t>
            </a:r>
            <a:endParaRPr lang="en-GB" dirty="0"/>
          </a:p>
        </p:txBody>
      </p:sp>
      <p:sp>
        <p:nvSpPr>
          <p:cNvPr id="16" name="Action Button: Document 15">
            <a:hlinkClick r:id="rId6" action="ppaction://hlinkfile" highlightClick="1"/>
          </p:cNvPr>
          <p:cNvSpPr/>
          <p:nvPr/>
        </p:nvSpPr>
        <p:spPr>
          <a:xfrm>
            <a:off x="7849148" y="4089142"/>
            <a:ext cx="792088" cy="334155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/>
              <a:t>Project </a:t>
            </a:r>
          </a:p>
          <a:p>
            <a:r>
              <a:rPr lang="en-GB" sz="1200" b="1" dirty="0" smtClean="0"/>
              <a:t>Brief</a:t>
            </a:r>
            <a:endParaRPr lang="en-GB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398837" y="2852936"/>
            <a:ext cx="2713179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Design and Appoint the </a:t>
            </a:r>
          </a:p>
          <a:p>
            <a:pPr algn="ctr"/>
            <a:r>
              <a:rPr lang="en-GB" dirty="0" smtClean="0"/>
              <a:t>Project Management Team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719556" y="5088281"/>
            <a:ext cx="1594860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Plan the</a:t>
            </a:r>
          </a:p>
          <a:p>
            <a:pPr algn="ctr"/>
            <a:r>
              <a:rPr lang="en-GB" dirty="0" smtClean="0"/>
              <a:t>Initiation Stage</a:t>
            </a:r>
            <a:endParaRPr lang="en-GB" dirty="0"/>
          </a:p>
        </p:txBody>
      </p:sp>
      <p:sp>
        <p:nvSpPr>
          <p:cNvPr id="20" name="Action Button: Document 19">
            <a:hlinkClick r:id="rId7" action="ppaction://hlinkfile" highlightClick="1"/>
          </p:cNvPr>
          <p:cNvSpPr/>
          <p:nvPr/>
        </p:nvSpPr>
        <p:spPr>
          <a:xfrm>
            <a:off x="7469101" y="5259510"/>
            <a:ext cx="1135347" cy="467181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/>
              <a:t>Stage Plan</a:t>
            </a:r>
          </a:p>
          <a:p>
            <a:r>
              <a:rPr lang="en-GB" sz="1200" b="1" dirty="0" smtClean="0"/>
              <a:t>For Initiation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159851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Initiating </a:t>
            </a:r>
            <a:r>
              <a:rPr lang="en-GB" dirty="0" smtClean="0"/>
              <a:t>APP </a:t>
            </a:r>
            <a:r>
              <a:rPr lang="en-GB" dirty="0" smtClean="0"/>
              <a:t>Project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458034"/>
            <a:ext cx="2266390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Create the Risk</a:t>
            </a:r>
          </a:p>
          <a:p>
            <a:pPr algn="ctr"/>
            <a:r>
              <a:rPr lang="en-GB" dirty="0" smtClean="0"/>
              <a:t>Management Strategy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91924" y="1458034"/>
            <a:ext cx="2266390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Create the Quality</a:t>
            </a:r>
          </a:p>
          <a:p>
            <a:pPr algn="ctr"/>
            <a:r>
              <a:rPr lang="en-GB" dirty="0" smtClean="0"/>
              <a:t>Management Strategy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41265" y="1458033"/>
            <a:ext cx="2496389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Create the Configuration</a:t>
            </a:r>
          </a:p>
          <a:p>
            <a:pPr algn="ctr"/>
            <a:r>
              <a:rPr lang="en-GB" dirty="0" smtClean="0"/>
              <a:t>Management Strategy</a:t>
            </a:r>
          </a:p>
        </p:txBody>
      </p:sp>
      <p:sp>
        <p:nvSpPr>
          <p:cNvPr id="7" name="Action Button: Document 6">
            <a:hlinkClick r:id="rId2" action="ppaction://hlinkfile" highlightClick="1"/>
          </p:cNvPr>
          <p:cNvSpPr/>
          <p:nvPr/>
        </p:nvSpPr>
        <p:spPr>
          <a:xfrm>
            <a:off x="1240699" y="2132856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Risk Management Strategy</a:t>
            </a:r>
            <a:endParaRPr lang="en-GB" sz="1200" dirty="0"/>
          </a:p>
        </p:txBody>
      </p:sp>
      <p:sp>
        <p:nvSpPr>
          <p:cNvPr id="8" name="Action Button: Document 7">
            <a:hlinkClick r:id="rId2" action="ppaction://hlinkfile" highlightClick="1"/>
          </p:cNvPr>
          <p:cNvSpPr/>
          <p:nvPr/>
        </p:nvSpPr>
        <p:spPr>
          <a:xfrm>
            <a:off x="1240699" y="2636912"/>
            <a:ext cx="1440160" cy="216024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Risk Register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184368" y="3068960"/>
            <a:ext cx="2797112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Create the Communications</a:t>
            </a:r>
          </a:p>
          <a:p>
            <a:pPr algn="ctr"/>
            <a:r>
              <a:rPr lang="en-GB" dirty="0" smtClean="0"/>
              <a:t>Management Strategy</a:t>
            </a:r>
          </a:p>
        </p:txBody>
      </p:sp>
      <p:sp>
        <p:nvSpPr>
          <p:cNvPr id="10" name="Action Button: Document 9">
            <a:hlinkClick r:id="rId2" action="ppaction://hlinkfile" highlightClick="1"/>
          </p:cNvPr>
          <p:cNvSpPr/>
          <p:nvPr/>
        </p:nvSpPr>
        <p:spPr>
          <a:xfrm>
            <a:off x="3805039" y="2138936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Quality </a:t>
            </a:r>
            <a:r>
              <a:rPr lang="en-GB" sz="1200" dirty="0" err="1" smtClean="0"/>
              <a:t>Mgt</a:t>
            </a:r>
            <a:r>
              <a:rPr lang="en-GB" sz="1200" dirty="0" smtClean="0"/>
              <a:t> Strategy</a:t>
            </a:r>
            <a:endParaRPr lang="en-GB" sz="1200" dirty="0"/>
          </a:p>
        </p:txBody>
      </p:sp>
      <p:sp>
        <p:nvSpPr>
          <p:cNvPr id="11" name="Action Button: Document 10">
            <a:hlinkClick r:id="rId2" action="ppaction://hlinkfile" highlightClick="1"/>
          </p:cNvPr>
          <p:cNvSpPr/>
          <p:nvPr/>
        </p:nvSpPr>
        <p:spPr>
          <a:xfrm>
            <a:off x="3805039" y="2642992"/>
            <a:ext cx="1440160" cy="216024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Quality Register</a:t>
            </a:r>
            <a:endParaRPr lang="en-GB" sz="1200" dirty="0"/>
          </a:p>
        </p:txBody>
      </p:sp>
      <p:sp>
        <p:nvSpPr>
          <p:cNvPr id="12" name="Action Button: Document 11">
            <a:hlinkClick r:id="rId2" action="ppaction://hlinkfile" highlightClick="1"/>
          </p:cNvPr>
          <p:cNvSpPr/>
          <p:nvPr/>
        </p:nvSpPr>
        <p:spPr>
          <a:xfrm>
            <a:off x="6369379" y="2138936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Configuration </a:t>
            </a:r>
            <a:r>
              <a:rPr lang="en-GB" sz="1200" dirty="0" err="1" smtClean="0"/>
              <a:t>Mgt</a:t>
            </a:r>
            <a:r>
              <a:rPr lang="en-GB" sz="1200" dirty="0" smtClean="0"/>
              <a:t> Strategy</a:t>
            </a:r>
            <a:endParaRPr lang="en-GB" sz="1200" dirty="0"/>
          </a:p>
        </p:txBody>
      </p:sp>
      <p:sp>
        <p:nvSpPr>
          <p:cNvPr id="13" name="Action Button: Document 12">
            <a:hlinkClick r:id="rId2" action="ppaction://hlinkfile" highlightClick="1"/>
          </p:cNvPr>
          <p:cNvSpPr/>
          <p:nvPr/>
        </p:nvSpPr>
        <p:spPr>
          <a:xfrm>
            <a:off x="6369379" y="2642992"/>
            <a:ext cx="1440160" cy="216024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Issue Register</a:t>
            </a:r>
            <a:endParaRPr lang="en-GB" sz="1200" dirty="0"/>
          </a:p>
        </p:txBody>
      </p:sp>
      <p:sp>
        <p:nvSpPr>
          <p:cNvPr id="14" name="Action Button: Document 13">
            <a:hlinkClick r:id="rId2" action="ppaction://hlinkfile" highlightClick="1"/>
          </p:cNvPr>
          <p:cNvSpPr/>
          <p:nvPr/>
        </p:nvSpPr>
        <p:spPr>
          <a:xfrm>
            <a:off x="3862844" y="3789040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 smtClean="0"/>
              <a:t>Commuunication</a:t>
            </a:r>
            <a:r>
              <a:rPr lang="en-GB" sz="1200" dirty="0" smtClean="0"/>
              <a:t> </a:t>
            </a:r>
            <a:r>
              <a:rPr lang="en-GB" sz="1200" dirty="0" err="1" smtClean="0"/>
              <a:t>Mgt</a:t>
            </a:r>
            <a:r>
              <a:rPr lang="en-GB" sz="1200" dirty="0" smtClean="0"/>
              <a:t> Strategy</a:t>
            </a:r>
            <a:endParaRPr lang="en-GB" sz="1200" dirty="0"/>
          </a:p>
        </p:txBody>
      </p:sp>
      <p:sp>
        <p:nvSpPr>
          <p:cNvPr id="15" name="TextBox 14">
            <a:hlinkClick r:id="rId3" action="ppaction://hlinksldjump"/>
          </p:cNvPr>
          <p:cNvSpPr txBox="1"/>
          <p:nvPr/>
        </p:nvSpPr>
        <p:spPr>
          <a:xfrm>
            <a:off x="5770413" y="3867691"/>
            <a:ext cx="2337371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Create the Project Plan</a:t>
            </a:r>
          </a:p>
        </p:txBody>
      </p:sp>
      <p:sp>
        <p:nvSpPr>
          <p:cNvPr id="16" name="Action Button: Document 15">
            <a:hlinkClick r:id="rId2" action="ppaction://hlinkfile" highlightClick="1"/>
          </p:cNvPr>
          <p:cNvSpPr/>
          <p:nvPr/>
        </p:nvSpPr>
        <p:spPr>
          <a:xfrm>
            <a:off x="6219018" y="4293096"/>
            <a:ext cx="1440160" cy="216024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Project Plan</a:t>
            </a:r>
            <a:endParaRPr lang="en-GB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871345" y="3930034"/>
            <a:ext cx="2716257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Create the Project Controls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52670" y="4869160"/>
            <a:ext cx="2498121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Refine the Business Case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88660" y="6011996"/>
            <a:ext cx="1826142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Assemble the PID</a:t>
            </a:r>
          </a:p>
        </p:txBody>
      </p:sp>
      <p:sp>
        <p:nvSpPr>
          <p:cNvPr id="20" name="Action Button: Document 19">
            <a:hlinkClick r:id="rId2" action="ppaction://hlinkfile" highlightClick="1"/>
          </p:cNvPr>
          <p:cNvSpPr/>
          <p:nvPr/>
        </p:nvSpPr>
        <p:spPr>
          <a:xfrm>
            <a:off x="3881651" y="5238492"/>
            <a:ext cx="1440160" cy="3507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Detailed Business case</a:t>
            </a:r>
            <a:endParaRPr lang="en-GB" sz="1200" dirty="0"/>
          </a:p>
        </p:txBody>
      </p:sp>
      <p:sp>
        <p:nvSpPr>
          <p:cNvPr id="21" name="Action Button: Document 20">
            <a:hlinkClick r:id="rId2" action="ppaction://hlinkfile" highlightClick="1"/>
          </p:cNvPr>
          <p:cNvSpPr/>
          <p:nvPr/>
        </p:nvSpPr>
        <p:spPr>
          <a:xfrm>
            <a:off x="3881651" y="5661248"/>
            <a:ext cx="1440160" cy="216024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Benefit review Plan</a:t>
            </a:r>
            <a:endParaRPr lang="en-GB" sz="1200" dirty="0"/>
          </a:p>
        </p:txBody>
      </p:sp>
      <p:sp>
        <p:nvSpPr>
          <p:cNvPr id="22" name="Action Button: Document 21">
            <a:hlinkClick r:id="rId2" action="ppaction://hlinkfile" highlightClick="1"/>
          </p:cNvPr>
          <p:cNvSpPr/>
          <p:nvPr/>
        </p:nvSpPr>
        <p:spPr>
          <a:xfrm>
            <a:off x="6219018" y="6088650"/>
            <a:ext cx="1440160" cy="216024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PID</a:t>
            </a:r>
            <a:endParaRPr lang="en-GB" sz="1200" dirty="0"/>
          </a:p>
        </p:txBody>
      </p:sp>
      <p:sp>
        <p:nvSpPr>
          <p:cNvPr id="23" name="Action Button: Document 22">
            <a:hlinkClick r:id="rId4" action="ppaction://hlinkfile" highlightClick="1"/>
          </p:cNvPr>
          <p:cNvSpPr/>
          <p:nvPr/>
        </p:nvSpPr>
        <p:spPr>
          <a:xfrm>
            <a:off x="395536" y="5661248"/>
            <a:ext cx="1440160" cy="216024"/>
          </a:xfrm>
          <a:prstGeom prst="actionButtonDocumen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Daily Log - updated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5284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193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Stage Boundary for </a:t>
            </a:r>
            <a:r>
              <a:rPr lang="en-GB" dirty="0" smtClean="0"/>
              <a:t>APP </a:t>
            </a:r>
            <a:r>
              <a:rPr lang="en-GB" dirty="0" smtClean="0"/>
              <a:t>Project</a:t>
            </a:r>
            <a:endParaRPr lang="en-GB" dirty="0"/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11560" y="1641266"/>
            <a:ext cx="1985352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Plan the next Stage</a:t>
            </a:r>
          </a:p>
        </p:txBody>
      </p:sp>
      <p:sp>
        <p:nvSpPr>
          <p:cNvPr id="4" name="Action Button: Document 3">
            <a:hlinkClick r:id="rId3" action="ppaction://hlinkfile" highlightClick="1"/>
          </p:cNvPr>
          <p:cNvSpPr/>
          <p:nvPr/>
        </p:nvSpPr>
        <p:spPr>
          <a:xfrm>
            <a:off x="864974" y="2132856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Stage Plan</a:t>
            </a:r>
            <a:endParaRPr lang="en-GB" sz="1200" dirty="0"/>
          </a:p>
        </p:txBody>
      </p:sp>
      <p:sp>
        <p:nvSpPr>
          <p:cNvPr id="5" name="Action Button: Document 4">
            <a:hlinkClick r:id="rId3" action="ppaction://hlinkfile" highlightClick="1"/>
          </p:cNvPr>
          <p:cNvSpPr/>
          <p:nvPr/>
        </p:nvSpPr>
        <p:spPr>
          <a:xfrm>
            <a:off x="864974" y="2636912"/>
            <a:ext cx="1440160" cy="360040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Product Descriptions</a:t>
            </a:r>
            <a:endParaRPr lang="en-GB" sz="1200" dirty="0"/>
          </a:p>
        </p:txBody>
      </p:sp>
      <p:sp>
        <p:nvSpPr>
          <p:cNvPr id="6" name="Action Button: Document 5">
            <a:hlinkClick r:id="rId3" action="ppaction://hlinkfile" highlightClick="1"/>
          </p:cNvPr>
          <p:cNvSpPr/>
          <p:nvPr/>
        </p:nvSpPr>
        <p:spPr>
          <a:xfrm>
            <a:off x="883907" y="3068960"/>
            <a:ext cx="1440160" cy="360040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Configuration Item Records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447512" y="3573016"/>
            <a:ext cx="2412520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Update the Project Plan</a:t>
            </a:r>
          </a:p>
        </p:txBody>
      </p:sp>
      <p:sp>
        <p:nvSpPr>
          <p:cNvPr id="8" name="Action Button: Document 7">
            <a:hlinkClick r:id="rId3" action="ppaction://hlinkfile" highlightClick="1"/>
          </p:cNvPr>
          <p:cNvSpPr/>
          <p:nvPr/>
        </p:nvSpPr>
        <p:spPr>
          <a:xfrm>
            <a:off x="2914505" y="4064606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Project Plan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067663" y="4665602"/>
            <a:ext cx="2592569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Update the Business Case</a:t>
            </a:r>
          </a:p>
        </p:txBody>
      </p:sp>
      <p:sp>
        <p:nvSpPr>
          <p:cNvPr id="10" name="Action Button: Document 9">
            <a:hlinkClick r:id="rId3" action="ppaction://hlinkfile" highlightClick="1"/>
          </p:cNvPr>
          <p:cNvSpPr/>
          <p:nvPr/>
        </p:nvSpPr>
        <p:spPr>
          <a:xfrm>
            <a:off x="4624681" y="5157192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Business Case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104141" y="5733256"/>
            <a:ext cx="1796518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Report Stage End</a:t>
            </a:r>
          </a:p>
        </p:txBody>
      </p:sp>
      <p:sp>
        <p:nvSpPr>
          <p:cNvPr id="12" name="Action Button: Document 11">
            <a:hlinkClick r:id="rId3" action="ppaction://hlinkfile" highlightClick="1"/>
          </p:cNvPr>
          <p:cNvSpPr/>
          <p:nvPr/>
        </p:nvSpPr>
        <p:spPr>
          <a:xfrm>
            <a:off x="6263129" y="6224846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End Stage Report</a:t>
            </a:r>
            <a:endParaRPr lang="en-GB" sz="1200" dirty="0"/>
          </a:p>
        </p:txBody>
      </p:sp>
      <p:sp>
        <p:nvSpPr>
          <p:cNvPr id="13" name="Striped Right Arrow 12"/>
          <p:cNvSpPr/>
          <p:nvPr/>
        </p:nvSpPr>
        <p:spPr>
          <a:xfrm rot="3262402">
            <a:off x="2499416" y="2715663"/>
            <a:ext cx="1355204" cy="16064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Striped Right Arrow 13"/>
          <p:cNvSpPr/>
          <p:nvPr/>
        </p:nvSpPr>
        <p:spPr>
          <a:xfrm rot="3262402">
            <a:off x="4548895" y="4276651"/>
            <a:ext cx="677602" cy="16156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triped Right Arrow 14"/>
          <p:cNvSpPr/>
          <p:nvPr/>
        </p:nvSpPr>
        <p:spPr>
          <a:xfrm rot="3262402">
            <a:off x="6187343" y="5330029"/>
            <a:ext cx="677602" cy="16156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291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Stage 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039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Controlling the 1</a:t>
            </a:r>
            <a:r>
              <a:rPr lang="en-GB" baseline="30000" dirty="0" smtClean="0"/>
              <a:t>st</a:t>
            </a:r>
            <a:r>
              <a:rPr lang="en-GB" dirty="0" smtClean="0"/>
              <a:t> Delivery Stage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4850268"/>
            <a:ext cx="1816459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Authorise a Work</a:t>
            </a:r>
          </a:p>
          <a:p>
            <a:pPr algn="ctr"/>
            <a:r>
              <a:rPr lang="en-GB" dirty="0" smtClean="0"/>
              <a:t>Package</a:t>
            </a:r>
          </a:p>
        </p:txBody>
      </p:sp>
      <p:sp>
        <p:nvSpPr>
          <p:cNvPr id="4" name="Action Button: Document 3">
            <a:hlinkClick r:id="rId2" action="ppaction://hlinkfile" highlightClick="1"/>
          </p:cNvPr>
          <p:cNvSpPr/>
          <p:nvPr/>
        </p:nvSpPr>
        <p:spPr>
          <a:xfrm>
            <a:off x="1140559" y="5661248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Work Package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635896" y="4850268"/>
            <a:ext cx="1569918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Review Work</a:t>
            </a:r>
          </a:p>
          <a:p>
            <a:pPr algn="ctr"/>
            <a:r>
              <a:rPr lang="en-GB" dirty="0" smtClean="0"/>
              <a:t>Package Status</a:t>
            </a:r>
          </a:p>
        </p:txBody>
      </p:sp>
      <p:sp>
        <p:nvSpPr>
          <p:cNvPr id="6" name="Action Button: Document 5">
            <a:hlinkClick r:id="rId2" action="ppaction://hlinkfile" highlightClick="1"/>
          </p:cNvPr>
          <p:cNvSpPr/>
          <p:nvPr/>
        </p:nvSpPr>
        <p:spPr>
          <a:xfrm>
            <a:off x="3681585" y="5661248"/>
            <a:ext cx="1440160" cy="432048"/>
          </a:xfrm>
          <a:prstGeom prst="actionButtonDocumen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Checkpoint Report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714579" y="4850268"/>
            <a:ext cx="2123594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Receive a completed</a:t>
            </a:r>
          </a:p>
          <a:p>
            <a:pPr algn="ctr"/>
            <a:r>
              <a:rPr lang="en-GB" dirty="0" smtClean="0"/>
              <a:t>Work Package</a:t>
            </a:r>
          </a:p>
        </p:txBody>
      </p:sp>
      <p:sp>
        <p:nvSpPr>
          <p:cNvPr id="8" name="Action Button: Document 7">
            <a:hlinkClick r:id="rId2" action="ppaction://hlinkfile" highlightClick="1"/>
          </p:cNvPr>
          <p:cNvSpPr/>
          <p:nvPr/>
        </p:nvSpPr>
        <p:spPr>
          <a:xfrm>
            <a:off x="6037103" y="5661248"/>
            <a:ext cx="1440160" cy="43204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Completed Work Package</a:t>
            </a:r>
            <a:endParaRPr lang="en-GB" sz="1200" dirty="0"/>
          </a:p>
        </p:txBody>
      </p:sp>
      <p:sp>
        <p:nvSpPr>
          <p:cNvPr id="9" name="Action Button: Document 8">
            <a:hlinkClick r:id="rId3" action="ppaction://hlinkfile" highlightClick="1"/>
          </p:cNvPr>
          <p:cNvSpPr/>
          <p:nvPr/>
        </p:nvSpPr>
        <p:spPr>
          <a:xfrm>
            <a:off x="8100392" y="3501008"/>
            <a:ext cx="720080" cy="432048"/>
          </a:xfrm>
          <a:prstGeom prst="actionButtonDocumen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Issue Report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7654" y="3393866"/>
            <a:ext cx="2183418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Capture and Examine</a:t>
            </a:r>
          </a:p>
          <a:p>
            <a:pPr algn="ctr"/>
            <a:r>
              <a:rPr lang="en-GB" dirty="0" smtClean="0"/>
              <a:t>Issues and Risks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56642" y="3401453"/>
            <a:ext cx="1422312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Review Stage</a:t>
            </a:r>
          </a:p>
          <a:p>
            <a:pPr algn="ctr"/>
            <a:r>
              <a:rPr lang="en-GB" dirty="0" smtClean="0"/>
              <a:t>Status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1085" y="3401453"/>
            <a:ext cx="1617494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Take Corrective</a:t>
            </a:r>
          </a:p>
          <a:p>
            <a:pPr algn="ctr"/>
            <a:r>
              <a:rPr lang="en-GB" dirty="0" smtClean="0"/>
              <a:t>Action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42371" y="1916832"/>
            <a:ext cx="1668534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Escalate</a:t>
            </a:r>
          </a:p>
          <a:p>
            <a:pPr algn="ctr"/>
            <a:r>
              <a:rPr lang="en-GB" dirty="0" smtClean="0"/>
              <a:t>Issues and Risks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47537" y="2064340"/>
            <a:ext cx="1803956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Report Highlights</a:t>
            </a:r>
          </a:p>
        </p:txBody>
      </p:sp>
      <p:sp>
        <p:nvSpPr>
          <p:cNvPr id="16" name="Action Button: Document 15">
            <a:hlinkClick r:id="rId3" action="ppaction://hlinkfile" highlightClick="1"/>
          </p:cNvPr>
          <p:cNvSpPr/>
          <p:nvPr/>
        </p:nvSpPr>
        <p:spPr>
          <a:xfrm>
            <a:off x="5868143" y="2564904"/>
            <a:ext cx="889039" cy="432048"/>
          </a:xfrm>
          <a:prstGeom prst="actionButtonDocument">
            <a:avLst/>
          </a:prstGeom>
          <a:solidFill>
            <a:srgbClr val="92D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Highlight Report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17" name="Striped Right Arrow 16"/>
          <p:cNvSpPr/>
          <p:nvPr/>
        </p:nvSpPr>
        <p:spPr>
          <a:xfrm rot="5400000">
            <a:off x="1650975" y="4305783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Striped Right Arrow 17"/>
          <p:cNvSpPr/>
          <p:nvPr/>
        </p:nvSpPr>
        <p:spPr>
          <a:xfrm rot="16200000" flipV="1">
            <a:off x="4103084" y="4344054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Striped Right Arrow 18"/>
          <p:cNvSpPr/>
          <p:nvPr/>
        </p:nvSpPr>
        <p:spPr>
          <a:xfrm rot="13909621" flipV="1">
            <a:off x="5207386" y="4305783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Striped Right Arrow 19"/>
          <p:cNvSpPr/>
          <p:nvPr/>
        </p:nvSpPr>
        <p:spPr>
          <a:xfrm rot="10800000" flipV="1">
            <a:off x="2962451" y="3609019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Striped Right Arrow 20"/>
          <p:cNvSpPr/>
          <p:nvPr/>
        </p:nvSpPr>
        <p:spPr>
          <a:xfrm rot="10800000" flipV="1">
            <a:off x="5122691" y="3616606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Striped Right Arrow 22"/>
          <p:cNvSpPr/>
          <p:nvPr/>
        </p:nvSpPr>
        <p:spPr>
          <a:xfrm rot="19309621" flipV="1">
            <a:off x="4770389" y="2883385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Striped Right Arrow 23"/>
          <p:cNvSpPr/>
          <p:nvPr/>
        </p:nvSpPr>
        <p:spPr>
          <a:xfrm rot="8509621" flipV="1">
            <a:off x="2880297" y="4368614"/>
            <a:ext cx="529429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780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632</Words>
  <Application>Microsoft Office PowerPoint</Application>
  <PresentationFormat>On-screen Show (4:3)</PresentationFormat>
  <Paragraphs>235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PRINCE Full Lifecycle</vt:lpstr>
      <vt:lpstr>The Project Mandate</vt:lpstr>
      <vt:lpstr>The planned project structure</vt:lpstr>
      <vt:lpstr>Starting Up APP Project</vt:lpstr>
      <vt:lpstr>Initiating APP Project</vt:lpstr>
      <vt:lpstr>Project Planning</vt:lpstr>
      <vt:lpstr>1st Stage Boundary for APP Project</vt:lpstr>
      <vt:lpstr>Stage Planning</vt:lpstr>
      <vt:lpstr>Controlling the 1st Delivery Stage</vt:lpstr>
      <vt:lpstr>Managing the Marketing Plan Product Delivery</vt:lpstr>
      <vt:lpstr>Final Stage Boundary for APP Project</vt:lpstr>
      <vt:lpstr>Controlling the Final Delivery Stage</vt:lpstr>
      <vt:lpstr>Managing the APP Code Product Delivery</vt:lpstr>
      <vt:lpstr>Dealing with an Exception</vt:lpstr>
      <vt:lpstr>Managing a Risk</vt:lpstr>
      <vt:lpstr>Exception Stage Boundary for APP Project</vt:lpstr>
      <vt:lpstr>Project Board Decisions</vt:lpstr>
      <vt:lpstr>Closing the APP Project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PRINCE2 Full Lifecycle</dc:title>
  <dc:creator>Steve Boronski</dc:creator>
  <cp:lastModifiedBy>Steve Boronski</cp:lastModifiedBy>
  <cp:revision>21</cp:revision>
  <dcterms:created xsi:type="dcterms:W3CDTF">2013-04-03T10:00:57Z</dcterms:created>
  <dcterms:modified xsi:type="dcterms:W3CDTF">2013-05-30T20:55:06Z</dcterms:modified>
</cp:coreProperties>
</file>